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4"/>
  </p:sldMasterIdLst>
  <p:notesMasterIdLst>
    <p:notesMasterId r:id="rId7"/>
  </p:notesMasterIdLst>
  <p:sldIdLst>
    <p:sldId id="275" r:id="rId5"/>
    <p:sldId id="274" r:id="rId6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800"/>
    <a:srgbClr val="FFFFFF"/>
    <a:srgbClr val="000000"/>
    <a:srgbClr val="FEF156"/>
    <a:srgbClr val="F1800F"/>
    <a:srgbClr val="F69C0A"/>
    <a:srgbClr val="003300"/>
    <a:srgbClr val="422F06"/>
    <a:srgbClr val="E14135"/>
    <a:srgbClr val="42B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4173E-706F-45E7-B114-A41426D0053C}" v="6" dt="2026-03-13T17:45:50.207"/>
    <p1510:client id="{555B1C71-8EF0-4000-A146-04C4FD4F34F7}" v="101" dt="2026-03-13T08:09:38.616"/>
    <p1510:client id="{C2D52A72-F9E7-4600-806D-1CAB8945BBF9}" v="960" dt="2026-03-13T10:44:34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051" y="-47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86C80-7A52-4706-9ADF-0438D4FF4E03}" type="datetimeFigureOut">
              <a:rPr lang="it-IT" smtClean="0"/>
              <a:t>13/03/2026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BB80-121F-48B3-9677-5D4430EE685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9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C8000-DD6B-2E23-775C-708A23AE1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F7542F6-F1B2-DF43-23E8-4BC5AA8A9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A84D0E1-6F8A-3535-07B8-C9F047AB7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87879D-1F89-BAC2-440E-5820B28A9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4BB80-121F-48B3-9677-5D4430EE685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8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79BAB-9912-BC8C-B2DA-57FEBBC9F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5118ED0-A0EB-FD48-D1AE-6769FE82B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951BB54-0DD7-E28D-E346-9579DDD4A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CF70CF-4C95-FDD7-F0BC-A47B7A2F7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4BB80-121F-48B3-9677-5D4430EE685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1">
            <a:extLst>
              <a:ext uri="{FF2B5EF4-FFF2-40B4-BE49-F238E27FC236}">
                <a16:creationId xmlns:a16="http://schemas.microsoft.com/office/drawing/2014/main" id="{B7B73E36-7C9E-4D49-0DCB-B45F867F532E}"/>
              </a:ext>
            </a:extLst>
          </p:cNvPr>
          <p:cNvSpPr/>
          <p:nvPr userDrawn="1"/>
        </p:nvSpPr>
        <p:spPr>
          <a:xfrm>
            <a:off x="1" y="1"/>
            <a:ext cx="6858000" cy="9905999"/>
          </a:xfrm>
          <a:custGeom>
            <a:avLst/>
            <a:gdLst/>
            <a:ahLst/>
            <a:cxnLst/>
            <a:rect l="l" t="t" r="r" b="b"/>
            <a:pathLst>
              <a:path w="4417075" h="2263225" extrusionOk="0">
                <a:moveTo>
                  <a:pt x="0" y="0"/>
                </a:moveTo>
                <a:lnTo>
                  <a:pt x="4417075" y="0"/>
                </a:lnTo>
                <a:lnTo>
                  <a:pt x="4417075" y="2263225"/>
                </a:lnTo>
                <a:lnTo>
                  <a:pt x="0" y="2263225"/>
                </a:lnTo>
                <a:close/>
              </a:path>
            </a:pathLst>
          </a:custGeom>
          <a:solidFill>
            <a:srgbClr val="014703">
              <a:alpha val="54000"/>
            </a:srgbClr>
          </a:solidFill>
          <a:ln>
            <a:noFill/>
          </a:ln>
        </p:spPr>
        <p:txBody>
          <a:bodyPr/>
          <a:lstStyle/>
          <a:p>
            <a:endParaRPr lang="it-IT" sz="675"/>
          </a:p>
        </p:txBody>
      </p:sp>
    </p:spTree>
    <p:extLst>
      <p:ext uri="{BB962C8B-B14F-4D97-AF65-F5344CB8AC3E}">
        <p14:creationId xmlns:p14="http://schemas.microsoft.com/office/powerpoint/2010/main" val="186984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ubTitle" idx="1"/>
          </p:nvPr>
        </p:nvSpPr>
        <p:spPr>
          <a:xfrm>
            <a:off x="2096503" y="2623280"/>
            <a:ext cx="2400300" cy="168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2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121269" y="1207724"/>
            <a:ext cx="4499438" cy="141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61;p11">
            <a:extLst>
              <a:ext uri="{FF2B5EF4-FFF2-40B4-BE49-F238E27FC236}">
                <a16:creationId xmlns:a16="http://schemas.microsoft.com/office/drawing/2014/main" id="{07556E36-52FE-58D7-02C4-62D885838978}"/>
              </a:ext>
            </a:extLst>
          </p:cNvPr>
          <p:cNvSpPr/>
          <p:nvPr userDrawn="1"/>
        </p:nvSpPr>
        <p:spPr>
          <a:xfrm>
            <a:off x="1" y="1"/>
            <a:ext cx="6858000" cy="9905999"/>
          </a:xfrm>
          <a:custGeom>
            <a:avLst/>
            <a:gdLst/>
            <a:ahLst/>
            <a:cxnLst/>
            <a:rect l="l" t="t" r="r" b="b"/>
            <a:pathLst>
              <a:path w="4417075" h="2263225" extrusionOk="0">
                <a:moveTo>
                  <a:pt x="0" y="0"/>
                </a:moveTo>
                <a:lnTo>
                  <a:pt x="4417075" y="0"/>
                </a:lnTo>
                <a:lnTo>
                  <a:pt x="4417075" y="2263225"/>
                </a:lnTo>
                <a:lnTo>
                  <a:pt x="0" y="2263225"/>
                </a:lnTo>
                <a:close/>
              </a:path>
            </a:pathLst>
          </a:custGeom>
          <a:solidFill>
            <a:srgbClr val="014703">
              <a:alpha val="54000"/>
            </a:srgbClr>
          </a:solidFill>
          <a:ln>
            <a:noFill/>
          </a:ln>
        </p:spPr>
        <p:txBody>
          <a:bodyPr/>
          <a:lstStyle/>
          <a:p>
            <a:endParaRPr lang="it-IT" sz="675"/>
          </a:p>
        </p:txBody>
      </p:sp>
    </p:spTree>
    <p:extLst>
      <p:ext uri="{BB962C8B-B14F-4D97-AF65-F5344CB8AC3E}">
        <p14:creationId xmlns:p14="http://schemas.microsoft.com/office/powerpoint/2010/main" val="415298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1248525" y="3212950"/>
            <a:ext cx="3086100" cy="435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8" lvl="0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42917" lvl="1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514376" lvl="2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85834" lvl="3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857293" lvl="4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028751" lvl="5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00210" lvl="6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371669" lvl="7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543127" lvl="8" indent="-128594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1115184" y="1207724"/>
            <a:ext cx="4499438" cy="141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165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1195805" y="5689872"/>
            <a:ext cx="2914650" cy="144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71458" lvl="0" indent="-85730" algn="l">
              <a:spcBef>
                <a:spcPts val="150"/>
              </a:spcBef>
              <a:spcAft>
                <a:spcPts val="0"/>
              </a:spcAft>
              <a:buSzPts val="2800"/>
              <a:buNone/>
              <a:defRPr sz="1050"/>
            </a:lvl1pPr>
            <a:lvl2pPr marL="342917" lvl="1" indent="-85730" algn="l">
              <a:spcBef>
                <a:spcPts val="135"/>
              </a:spcBef>
              <a:spcAft>
                <a:spcPts val="0"/>
              </a:spcAft>
              <a:buSzPts val="2800"/>
              <a:buNone/>
              <a:defRPr/>
            </a:lvl2pPr>
            <a:lvl3pPr marL="514376" lvl="2" indent="-85730" algn="l">
              <a:spcBef>
                <a:spcPts val="120"/>
              </a:spcBef>
              <a:spcAft>
                <a:spcPts val="0"/>
              </a:spcAft>
              <a:buSzPts val="2800"/>
              <a:buNone/>
              <a:defRPr sz="1050"/>
            </a:lvl3pPr>
            <a:lvl4pPr marL="685834" lvl="3" indent="-85730" algn="l">
              <a:spcBef>
                <a:spcPts val="105"/>
              </a:spcBef>
              <a:spcAft>
                <a:spcPts val="0"/>
              </a:spcAft>
              <a:buSzPts val="2800"/>
              <a:buNone/>
              <a:defRPr sz="1050"/>
            </a:lvl4pPr>
            <a:lvl5pPr marL="857293" lvl="4" indent="-85730" algn="l">
              <a:spcBef>
                <a:spcPts val="105"/>
              </a:spcBef>
              <a:spcAft>
                <a:spcPts val="0"/>
              </a:spcAft>
              <a:buSzPts val="2800"/>
              <a:buNone/>
              <a:defRPr sz="1050"/>
            </a:lvl5pPr>
            <a:lvl6pPr marL="1028751" lvl="5" indent="-85730" algn="l">
              <a:spcBef>
                <a:spcPts val="105"/>
              </a:spcBef>
              <a:spcAft>
                <a:spcPts val="0"/>
              </a:spcAft>
              <a:buSzPts val="2800"/>
              <a:buNone/>
              <a:defRPr sz="1050"/>
            </a:lvl6pPr>
            <a:lvl7pPr marL="1200210" lvl="6" indent="-85730" algn="l">
              <a:spcBef>
                <a:spcPts val="105"/>
              </a:spcBef>
              <a:spcAft>
                <a:spcPts val="0"/>
              </a:spcAft>
              <a:buSzPts val="2800"/>
              <a:buNone/>
              <a:defRPr sz="1050"/>
            </a:lvl7pPr>
            <a:lvl8pPr marL="1371669" lvl="7" indent="-85730" algn="l">
              <a:spcBef>
                <a:spcPts val="105"/>
              </a:spcBef>
              <a:spcAft>
                <a:spcPts val="0"/>
              </a:spcAft>
              <a:buSzPts val="2800"/>
              <a:buNone/>
              <a:defRPr sz="1050"/>
            </a:lvl8pPr>
            <a:lvl9pPr marL="1543127" lvl="8" indent="-85730" algn="l">
              <a:spcBef>
                <a:spcPts val="105"/>
              </a:spcBef>
              <a:spcAft>
                <a:spcPts val="0"/>
              </a:spcAft>
              <a:buSzPts val="2800"/>
              <a:buNone/>
              <a:defRPr sz="105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1115184" y="1207724"/>
            <a:ext cx="4499438" cy="141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90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ctrTitle"/>
          </p:nvPr>
        </p:nvSpPr>
        <p:spPr>
          <a:xfrm>
            <a:off x="1115184" y="1207724"/>
            <a:ext cx="4499438" cy="141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413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8"/>
          <p:cNvGrpSpPr/>
          <p:nvPr/>
        </p:nvGrpSpPr>
        <p:grpSpPr>
          <a:xfrm>
            <a:off x="0" y="0"/>
            <a:ext cx="6858000" cy="9906000"/>
            <a:chOff x="0" y="0"/>
            <a:chExt cx="24384000" cy="13716000"/>
          </a:xfrm>
        </p:grpSpPr>
        <p:sp>
          <p:nvSpPr>
            <p:cNvPr id="27" name="Google Shape;27;p8"/>
            <p:cNvSpPr/>
            <p:nvPr/>
          </p:nvSpPr>
          <p:spPr>
            <a:xfrm rot="5400000">
              <a:off x="8503696" y="-8503696"/>
              <a:ext cx="7376608" cy="24384000"/>
            </a:xfrm>
            <a:custGeom>
              <a:avLst/>
              <a:gdLst/>
              <a:ahLst/>
              <a:cxnLst/>
              <a:rect l="l" t="t" r="r" b="b"/>
              <a:pathLst>
                <a:path w="7376608" h="24384000" extrusionOk="0">
                  <a:moveTo>
                    <a:pt x="0" y="0"/>
                  </a:moveTo>
                  <a:lnTo>
                    <a:pt x="7376608" y="0"/>
                  </a:lnTo>
                  <a:lnTo>
                    <a:pt x="7376608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5547" r="-204997"/>
              </a:stretch>
            </a:blipFill>
            <a:ln>
              <a:noFill/>
            </a:ln>
          </p:spPr>
        </p:sp>
        <p:sp>
          <p:nvSpPr>
            <p:cNvPr id="28" name="Google Shape;28;p8"/>
            <p:cNvSpPr/>
            <p:nvPr/>
          </p:nvSpPr>
          <p:spPr>
            <a:xfrm rot="5400000" flipH="1">
              <a:off x="9022304" y="-1645696"/>
              <a:ext cx="6339392" cy="24384000"/>
            </a:xfrm>
            <a:custGeom>
              <a:avLst/>
              <a:gdLst/>
              <a:ahLst/>
              <a:cxnLst/>
              <a:rect l="l" t="t" r="r" b="b"/>
              <a:pathLst>
                <a:path w="6339392" h="24384000" extrusionOk="0">
                  <a:moveTo>
                    <a:pt x="0" y="24384000"/>
                  </a:moveTo>
                  <a:lnTo>
                    <a:pt x="6339392" y="24384000"/>
                  </a:lnTo>
                  <a:lnTo>
                    <a:pt x="6339392" y="0"/>
                  </a:lnTo>
                  <a:lnTo>
                    <a:pt x="0" y="0"/>
                  </a:lnTo>
                  <a:lnTo>
                    <a:pt x="0" y="243840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9726" r="-254888"/>
              </a:stretch>
            </a:blipFill>
            <a:ln>
              <a:noFill/>
            </a:ln>
          </p:spPr>
        </p:sp>
      </p:grpSp>
      <p:sp>
        <p:nvSpPr>
          <p:cNvPr id="29" name="Google Shape;29;p8"/>
          <p:cNvSpPr/>
          <p:nvPr/>
        </p:nvSpPr>
        <p:spPr>
          <a:xfrm>
            <a:off x="288855" y="942604"/>
            <a:ext cx="6289197" cy="8274971"/>
          </a:xfrm>
          <a:custGeom>
            <a:avLst/>
            <a:gdLst/>
            <a:ahLst/>
            <a:cxnLst/>
            <a:rect l="l" t="t" r="r" b="b"/>
            <a:pathLst>
              <a:path w="4417075" h="2263225" extrusionOk="0">
                <a:moveTo>
                  <a:pt x="0" y="0"/>
                </a:moveTo>
                <a:lnTo>
                  <a:pt x="4417075" y="0"/>
                </a:lnTo>
                <a:lnTo>
                  <a:pt x="4417075" y="2263225"/>
                </a:lnTo>
                <a:lnTo>
                  <a:pt x="0" y="2263225"/>
                </a:lnTo>
                <a:close/>
              </a:path>
            </a:pathLst>
          </a:custGeom>
          <a:solidFill>
            <a:srgbClr val="0F1A38"/>
          </a:solidFill>
          <a:ln>
            <a:noFill/>
          </a:ln>
        </p:spPr>
      </p:sp>
      <p:sp>
        <p:nvSpPr>
          <p:cNvPr id="30" name="Google Shape;30;p8"/>
          <p:cNvSpPr/>
          <p:nvPr/>
        </p:nvSpPr>
        <p:spPr>
          <a:xfrm>
            <a:off x="485223" y="1415773"/>
            <a:ext cx="5871539" cy="7326816"/>
          </a:xfrm>
          <a:custGeom>
            <a:avLst/>
            <a:gdLst/>
            <a:ahLst/>
            <a:cxnLst/>
            <a:rect l="l" t="t" r="r" b="b"/>
            <a:pathLst>
              <a:path w="4123742" h="2003902" extrusionOk="0">
                <a:moveTo>
                  <a:pt x="0" y="0"/>
                </a:moveTo>
                <a:lnTo>
                  <a:pt x="4123742" y="0"/>
                </a:lnTo>
                <a:lnTo>
                  <a:pt x="4123742" y="2003902"/>
                </a:lnTo>
                <a:lnTo>
                  <a:pt x="0" y="20039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 cmpd="sng">
            <a:solidFill>
              <a:srgbClr val="71CBEF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1504940" y="3581356"/>
            <a:ext cx="1916888" cy="563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8" lvl="0" indent="-161933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00"/>
            </a:lvl1pPr>
            <a:lvl2pPr marL="342917" lvl="1" indent="-152408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050"/>
            </a:lvl2pPr>
            <a:lvl3pPr marL="514376" lvl="2" indent="-142882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00"/>
            </a:lvl3pPr>
            <a:lvl4pPr marL="685834" lvl="3" indent="-133357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750"/>
            </a:lvl4pPr>
            <a:lvl5pPr marL="857293" lvl="4" indent="-133357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750"/>
            </a:lvl5pPr>
            <a:lvl6pPr marL="1028751" lvl="5" indent="-133357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50"/>
            </a:lvl6pPr>
            <a:lvl7pPr marL="1200210" lvl="6" indent="-133357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50"/>
            </a:lvl7pPr>
            <a:lvl8pPr marL="1371669" lvl="7" indent="-133357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50"/>
            </a:lvl8pPr>
            <a:lvl9pPr marL="1543127" lvl="8" indent="-133357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5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3519131" y="3581356"/>
            <a:ext cx="1916888" cy="563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8" lvl="0" indent="-161933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00"/>
            </a:lvl1pPr>
            <a:lvl2pPr marL="342917" lvl="1" indent="-152408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050"/>
            </a:lvl2pPr>
            <a:lvl3pPr marL="514376" lvl="2" indent="-142882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00"/>
            </a:lvl3pPr>
            <a:lvl4pPr marL="685834" lvl="3" indent="-133357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750"/>
            </a:lvl4pPr>
            <a:lvl5pPr marL="857293" lvl="4" indent="-133357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750"/>
            </a:lvl5pPr>
            <a:lvl6pPr marL="1028751" lvl="5" indent="-133357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50"/>
            </a:lvl6pPr>
            <a:lvl7pPr marL="1200210" lvl="6" indent="-133357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50"/>
            </a:lvl7pPr>
            <a:lvl8pPr marL="1371669" lvl="7" indent="-133357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50"/>
            </a:lvl8pPr>
            <a:lvl9pPr marL="1543127" lvl="8" indent="-133357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5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ctrTitle"/>
          </p:nvPr>
        </p:nvSpPr>
        <p:spPr>
          <a:xfrm>
            <a:off x="1078668" y="1712678"/>
            <a:ext cx="4499438" cy="141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550402" y="2607006"/>
            <a:ext cx="2057400" cy="545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4116324" y="2262072"/>
            <a:ext cx="2057400" cy="39624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623424" y="3855716"/>
            <a:ext cx="2057400" cy="77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71458" lvl="0" indent="-85730" algn="l">
              <a:spcBef>
                <a:spcPts val="10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00"/>
            </a:lvl1pPr>
            <a:lvl2pPr marL="342917" lvl="1" indent="-8573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00"/>
            </a:lvl2pPr>
            <a:lvl3pPr marL="514376" lvl="2" indent="-85730" algn="l"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685834" lvl="3" indent="-8573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00"/>
            </a:lvl4pPr>
            <a:lvl5pPr marL="857293" lvl="4" indent="-8573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00"/>
            </a:lvl5pPr>
            <a:lvl6pPr marL="1028751" lvl="5" indent="-8573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00"/>
            </a:lvl6pPr>
            <a:lvl7pPr marL="1200210" lvl="6" indent="-8573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00"/>
            </a:lvl7pPr>
            <a:lvl8pPr marL="1371669" lvl="7" indent="-8573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00"/>
            </a:lvl8pPr>
            <a:lvl9pPr marL="1543127" lvl="8" indent="-8573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21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62668" y="0"/>
            <a:ext cx="3695332" cy="9906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5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51156" y="1264563"/>
            <a:ext cx="4335638" cy="110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chivo Black"/>
              <a:buNone/>
              <a:defRPr sz="4400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48525" y="3212950"/>
            <a:ext cx="3086100" cy="435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•"/>
              <a:defRPr sz="32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"/>
              <a:buChar char="–"/>
              <a:defRPr sz="28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•"/>
              <a:defRPr sz="24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"/>
              <a:buChar char="–"/>
              <a:defRPr sz="20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"/>
              <a:buChar char="»"/>
              <a:defRPr sz="20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"/>
              <a:buChar char="•"/>
              <a:defRPr sz="20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"/>
              <a:buChar char="•"/>
              <a:defRPr sz="20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"/>
              <a:buChar char="•"/>
              <a:defRPr sz="20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"/>
              <a:buChar char="•"/>
              <a:defRPr sz="2000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693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1" r:id="rId5"/>
    <p:sldLayoutId id="2147483692" r:id="rId6"/>
    <p:sldLayoutId id="2147483693" r:id="rId7"/>
    <p:sldLayoutId id="214748369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1249C0-A525-DC33-F96B-C583E29E2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extLst>
              <a:ext uri="{FF2B5EF4-FFF2-40B4-BE49-F238E27FC236}">
                <a16:creationId xmlns:a16="http://schemas.microsoft.com/office/drawing/2014/main" id="{E42CA1D9-4540-1B2E-5A61-1A4A97DDBA74}"/>
              </a:ext>
            </a:extLst>
          </p:cNvPr>
          <p:cNvSpPr/>
          <p:nvPr/>
        </p:nvSpPr>
        <p:spPr>
          <a:xfrm>
            <a:off x="5925" y="3882604"/>
            <a:ext cx="6852075" cy="6023396"/>
          </a:xfrm>
          <a:prstGeom prst="rect">
            <a:avLst/>
          </a:prstGeom>
          <a:solidFill>
            <a:srgbClr val="0832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DD1762-F64A-1E11-CF3A-36FC20C6C517}"/>
              </a:ext>
            </a:extLst>
          </p:cNvPr>
          <p:cNvSpPr/>
          <p:nvPr/>
        </p:nvSpPr>
        <p:spPr>
          <a:xfrm>
            <a:off x="0" y="743094"/>
            <a:ext cx="6858000" cy="2031420"/>
          </a:xfrm>
          <a:prstGeom prst="rect">
            <a:avLst/>
          </a:prstGeom>
          <a:solidFill>
            <a:srgbClr val="0832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Titel 6">
            <a:extLst>
              <a:ext uri="{FF2B5EF4-FFF2-40B4-BE49-F238E27FC236}">
                <a16:creationId xmlns:a16="http://schemas.microsoft.com/office/drawing/2014/main" id="{C2BDD7B5-D433-81D4-8C4A-27E8EEB6C8F0}"/>
              </a:ext>
            </a:extLst>
          </p:cNvPr>
          <p:cNvSpPr txBox="1">
            <a:spLocks/>
          </p:cNvSpPr>
          <p:nvPr/>
        </p:nvSpPr>
        <p:spPr>
          <a:xfrm>
            <a:off x="342900" y="743094"/>
            <a:ext cx="6172200" cy="7096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1409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349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5140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itchFamily="34" charset="0"/>
              </a:rPr>
              <a:t>Cybersecurity &amp; Data </a:t>
            </a:r>
            <a:r>
              <a:rPr kumimoji="0" lang="it-IT" sz="2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itchFamily="34" charset="0"/>
              </a:rPr>
              <a:t>Protection</a:t>
            </a:r>
            <a:b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itchFamily="34" charset="0"/>
              </a:rPr>
            </a:b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itchFamily="34" charset="0"/>
              </a:rPr>
              <a:t>Newsletter mensile: Marzo 202</a:t>
            </a:r>
            <a:r>
              <a:rPr lang="it-IT" sz="1800" b="1">
                <a:solidFill>
                  <a:srgbClr val="FFFFFF"/>
                </a:solidFill>
                <a:latin typeface="Aptos" panose="020B0004020202020204" pitchFamily="34" charset="0"/>
              </a:rPr>
              <a:t>6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6EA81-6B0B-BAF6-2B5A-39B901F0B484}"/>
              </a:ext>
            </a:extLst>
          </p:cNvPr>
          <p:cNvSpPr txBox="1"/>
          <p:nvPr/>
        </p:nvSpPr>
        <p:spPr>
          <a:xfrm flipH="1">
            <a:off x="0" y="185118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Questo mese parliamo di...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 CYBERSECURITY NELLA PA: BUONE PRATICHE E CASE STUDY</a:t>
            </a:r>
          </a:p>
        </p:txBody>
      </p:sp>
      <p:pic>
        <p:nvPicPr>
          <p:cNvPr id="25" name="Picture 24" descr="A light bulb with rays of light shining through&#10;&#10;AI-generated content may be incorrect.">
            <a:extLst>
              <a:ext uri="{FF2B5EF4-FFF2-40B4-BE49-F238E27FC236}">
                <a16:creationId xmlns:a16="http://schemas.microsoft.com/office/drawing/2014/main" id="{E0F2B18C-527D-A5B2-D599-3F1BA8AFF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06" y="1519701"/>
            <a:ext cx="327218" cy="3272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C91A65-8B38-DBEF-8323-9663C666C672}"/>
              </a:ext>
            </a:extLst>
          </p:cNvPr>
          <p:cNvSpPr/>
          <p:nvPr/>
        </p:nvSpPr>
        <p:spPr>
          <a:xfrm>
            <a:off x="0" y="2921396"/>
            <a:ext cx="6858000" cy="848509"/>
          </a:xfrm>
          <a:prstGeom prst="rect">
            <a:avLst/>
          </a:prstGeom>
          <a:solidFill>
            <a:srgbClr val="0832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 descr="A magnifying glass over a book&#10;&#10;AI-generated content may be incorrect.">
            <a:extLst>
              <a:ext uri="{FF2B5EF4-FFF2-40B4-BE49-F238E27FC236}">
                <a16:creationId xmlns:a16="http://schemas.microsoft.com/office/drawing/2014/main" id="{CB0B478E-2835-F82B-45DA-81479AB06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" y="2986406"/>
            <a:ext cx="723038" cy="723038"/>
          </a:xfrm>
          <a:prstGeom prst="rect">
            <a:avLst/>
          </a:prstGeom>
        </p:spPr>
      </p:pic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79CF8466-A02A-99D1-D769-3B3CAA120043}"/>
              </a:ext>
            </a:extLst>
          </p:cNvPr>
          <p:cNvSpPr txBox="1">
            <a:spLocks/>
          </p:cNvSpPr>
          <p:nvPr/>
        </p:nvSpPr>
        <p:spPr>
          <a:xfrm>
            <a:off x="909136" y="2984148"/>
            <a:ext cx="5818923" cy="7632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563562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80010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944563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514093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it-IT" sz="1000" i="0" u="non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La </a:t>
            </a:r>
            <a:r>
              <a:rPr kumimoji="0" lang="it-IT" sz="1000" b="1" i="0" u="non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Pubblica Amministrazione (PA) </a:t>
            </a:r>
            <a:r>
              <a:rPr kumimoji="0" lang="it-IT" sz="1000" i="0" u="non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rappresenta uno dei settori maggiormente esposti agli attacchi informatici, trovandosi a fronteggiare minacce cyber sempre più frequenti, sofisticate e mirate. In questo contesto, ARPAC ha avviato un percorso di rafforzamento della propria postura Cyber, definendo e/o aggiornando specifici processi di cybersecurity</a:t>
            </a: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 e definendo documentazione cardine quale</a:t>
            </a:r>
            <a:r>
              <a:rPr kumimoji="0" lang="it-IT" sz="1000" i="0" u="non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la Politica di Sicurezza delle Informazioni.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C59A2-328A-A34C-F954-E78C71597CB3}"/>
              </a:ext>
            </a:extLst>
          </p:cNvPr>
          <p:cNvSpPr/>
          <p:nvPr/>
        </p:nvSpPr>
        <p:spPr>
          <a:xfrm>
            <a:off x="-1" y="-5453"/>
            <a:ext cx="6858002" cy="7485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04EDAD1-D438-FFF3-69AB-E446B92A2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2845"/>
            <a:ext cx="1502540" cy="360000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45C8ADE-7B11-8011-AC72-24CE69169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66" y="182845"/>
            <a:ext cx="360000" cy="360000"/>
          </a:xfrm>
          <a:prstGeom prst="rect">
            <a:avLst/>
          </a:prstGeom>
        </p:spPr>
      </p:pic>
      <p:pic>
        <p:nvPicPr>
          <p:cNvPr id="13" name="Graphic 26">
            <a:extLst>
              <a:ext uri="{FF2B5EF4-FFF2-40B4-BE49-F238E27FC236}">
                <a16:creationId xmlns:a16="http://schemas.microsoft.com/office/drawing/2014/main" id="{112E4354-6B33-D3FF-8459-84DCFBAD13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2692" y="182845"/>
            <a:ext cx="1956807" cy="360000"/>
          </a:xfrm>
          <a:prstGeom prst="rect">
            <a:avLst/>
          </a:prstGeom>
        </p:spPr>
      </p:pic>
      <p:pic>
        <p:nvPicPr>
          <p:cNvPr id="15" name="Picture 14" descr="A blue circle with white text and a red white and blue circle with a map and a symbol with a blue background&#10;&#10;AI-generated content may be incorrect.">
            <a:extLst>
              <a:ext uri="{FF2B5EF4-FFF2-40B4-BE49-F238E27FC236}">
                <a16:creationId xmlns:a16="http://schemas.microsoft.com/office/drawing/2014/main" id="{0A63A1AB-4298-F071-D061-8BE8C6ADC0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25" y="182845"/>
            <a:ext cx="360000" cy="360000"/>
          </a:xfrm>
          <a:prstGeom prst="rect">
            <a:avLst/>
          </a:prstGeom>
        </p:spPr>
      </p:pic>
      <p:pic>
        <p:nvPicPr>
          <p:cNvPr id="16" name="Immagine 5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84F9378-FDF3-EEDA-D2DF-C0AFE0FB56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751" y="84361"/>
            <a:ext cx="478349" cy="556969"/>
          </a:xfrm>
          <a:prstGeom prst="rect">
            <a:avLst/>
          </a:prstGeom>
        </p:spPr>
      </p:pic>
      <p:cxnSp>
        <p:nvCxnSpPr>
          <p:cNvPr id="79" name="5eaad27d-bdce-4a10-a875-28bcebda47b3">
            <a:extLst>
              <a:ext uri="{FF2B5EF4-FFF2-40B4-BE49-F238E27FC236}">
                <a16:creationId xmlns:a16="http://schemas.microsoft.com/office/drawing/2014/main" id="{3F26E6F8-C3DE-34D3-1A98-729B93AF0007}"/>
              </a:ext>
            </a:extLst>
          </p:cNvPr>
          <p:cNvCxnSpPr>
            <a:cxnSpLocks/>
          </p:cNvCxnSpPr>
          <p:nvPr/>
        </p:nvCxnSpPr>
        <p:spPr>
          <a:xfrm>
            <a:off x="3025057" y="9912929"/>
            <a:ext cx="1" cy="504000"/>
          </a:xfrm>
          <a:prstGeom prst="line">
            <a:avLst/>
          </a:prstGeom>
          <a:ln cap="rnd">
            <a:noFill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ttangolo 71">
            <a:extLst>
              <a:ext uri="{FF2B5EF4-FFF2-40B4-BE49-F238E27FC236}">
                <a16:creationId xmlns:a16="http://schemas.microsoft.com/office/drawing/2014/main" id="{22771AC8-D7E0-FE47-445E-85CDB4BFB32B}"/>
              </a:ext>
            </a:extLst>
          </p:cNvPr>
          <p:cNvSpPr/>
          <p:nvPr/>
        </p:nvSpPr>
        <p:spPr>
          <a:xfrm>
            <a:off x="0" y="3882604"/>
            <a:ext cx="6858000" cy="6030325"/>
          </a:xfrm>
          <a:prstGeom prst="rect">
            <a:avLst/>
          </a:prstGeom>
          <a:solidFill>
            <a:srgbClr val="0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280BD72-8B92-B704-CE4F-E9B1EB016386}"/>
              </a:ext>
            </a:extLst>
          </p:cNvPr>
          <p:cNvSpPr txBox="1"/>
          <p:nvPr/>
        </p:nvSpPr>
        <p:spPr>
          <a:xfrm>
            <a:off x="152905" y="3989669"/>
            <a:ext cx="6568528" cy="374571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rgbClr val="92D050"/>
                </a:solidFill>
                <a:latin typeface="Aptos" panose="020B0004020202020204" pitchFamily="34" charset="0"/>
              </a:rPr>
              <a:t>La Politica di sicurezza delle informazioni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EC378AB-36D7-03DB-0F13-7FD0B7E6AFB6}"/>
              </a:ext>
            </a:extLst>
          </p:cNvPr>
          <p:cNvSpPr txBox="1"/>
          <p:nvPr/>
        </p:nvSpPr>
        <p:spPr>
          <a:xfrm>
            <a:off x="570793" y="4398308"/>
            <a:ext cx="5732753" cy="544830"/>
          </a:xfrm>
          <a:prstGeom prst="roundRect">
            <a:avLst/>
          </a:prstGeom>
          <a:solidFill>
            <a:srgbClr val="000000"/>
          </a:solidFill>
          <a:ln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>
                <a:solidFill>
                  <a:srgbClr val="FFFFFF"/>
                </a:solidFill>
                <a:latin typeface="Aptos" panose="020B0004020202020204" pitchFamily="34" charset="0"/>
              </a:rPr>
              <a:t>L’</a:t>
            </a:r>
            <a:r>
              <a:rPr lang="it-IT" sz="1400" b="1">
                <a:solidFill>
                  <a:srgbClr val="00B050"/>
                </a:solidFill>
                <a:latin typeface="Aptos" panose="020B0004020202020204" pitchFamily="34" charset="0"/>
              </a:rPr>
              <a:t>obiettivo</a:t>
            </a:r>
            <a:r>
              <a:rPr lang="it-IT" sz="1200">
                <a:solidFill>
                  <a:srgbClr val="92D050"/>
                </a:solidFill>
                <a:latin typeface="Aptos" panose="020B0004020202020204" pitchFamily="34" charset="0"/>
              </a:rPr>
              <a:t> </a:t>
            </a:r>
            <a:r>
              <a:rPr lang="it-IT" sz="1200">
                <a:solidFill>
                  <a:schemeClr val="bg1"/>
                </a:solidFill>
                <a:latin typeface="Aptos" panose="020B0004020202020204" pitchFamily="34" charset="0"/>
              </a:rPr>
              <a:t>è delineare i </a:t>
            </a:r>
            <a:r>
              <a:rPr lang="it-IT" sz="1200" b="1">
                <a:solidFill>
                  <a:schemeClr val="bg1"/>
                </a:solidFill>
                <a:latin typeface="Aptos" panose="020B0004020202020204" pitchFamily="34" charset="0"/>
              </a:rPr>
              <a:t>principi</a:t>
            </a:r>
            <a:r>
              <a:rPr lang="it-IT" sz="1200">
                <a:solidFill>
                  <a:schemeClr val="bg1"/>
                </a:solidFill>
                <a:latin typeface="Aptos" panose="020B0004020202020204" pitchFamily="34" charset="0"/>
              </a:rPr>
              <a:t>, le </a:t>
            </a:r>
            <a:r>
              <a:rPr lang="it-IT" sz="1200" b="1">
                <a:solidFill>
                  <a:schemeClr val="bg1"/>
                </a:solidFill>
                <a:latin typeface="Aptos" panose="020B0004020202020204" pitchFamily="34" charset="0"/>
              </a:rPr>
              <a:t>linee guida </a:t>
            </a:r>
            <a:r>
              <a:rPr lang="it-IT" sz="1200">
                <a:solidFill>
                  <a:schemeClr val="bg1"/>
                </a:solidFill>
                <a:latin typeface="Aptos" panose="020B0004020202020204" pitchFamily="34" charset="0"/>
              </a:rPr>
              <a:t>e le </a:t>
            </a:r>
            <a:r>
              <a:rPr lang="it-IT" sz="1200" b="1">
                <a:solidFill>
                  <a:schemeClr val="bg1"/>
                </a:solidFill>
                <a:latin typeface="Aptos" panose="020B0004020202020204" pitchFamily="34" charset="0"/>
              </a:rPr>
              <a:t>regole</a:t>
            </a:r>
            <a:r>
              <a:rPr lang="it-IT" sz="1200">
                <a:solidFill>
                  <a:schemeClr val="bg1"/>
                </a:solidFill>
                <a:latin typeface="Aptos" panose="020B0004020202020204" pitchFamily="34" charset="0"/>
              </a:rPr>
              <a:t> da seguire per definire, gestire e governare la sicurezza dei sistemi informativi</a:t>
            </a:r>
          </a:p>
        </p:txBody>
      </p:sp>
      <p:pic>
        <p:nvPicPr>
          <p:cNvPr id="107" name="Immagine 106">
            <a:extLst>
              <a:ext uri="{FF2B5EF4-FFF2-40B4-BE49-F238E27FC236}">
                <a16:creationId xmlns:a16="http://schemas.microsoft.com/office/drawing/2014/main" id="{14E9BFED-2FA4-459F-20D0-24E485A110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805" y="4142004"/>
            <a:ext cx="600530" cy="600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Down">
            <a:extLst>
              <a:ext uri="{FF2B5EF4-FFF2-40B4-BE49-F238E27FC236}">
                <a16:creationId xmlns:a16="http://schemas.microsoft.com/office/drawing/2014/main" id="{20C39ACD-16B1-95FE-6259-A1D88AC6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88" y="6891886"/>
            <a:ext cx="374571" cy="3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ttangolo con angoli arrotondati 105">
            <a:extLst>
              <a:ext uri="{FF2B5EF4-FFF2-40B4-BE49-F238E27FC236}">
                <a16:creationId xmlns:a16="http://schemas.microsoft.com/office/drawing/2014/main" id="{42A24A53-59C4-BF64-F6BD-62CBFC1A35A6}"/>
              </a:ext>
            </a:extLst>
          </p:cNvPr>
          <p:cNvSpPr/>
          <p:nvPr/>
        </p:nvSpPr>
        <p:spPr>
          <a:xfrm>
            <a:off x="98256" y="6984922"/>
            <a:ext cx="6677827" cy="2822474"/>
          </a:xfrm>
          <a:prstGeom prst="roundRect">
            <a:avLst>
              <a:gd name="adj" fmla="val 7635"/>
            </a:avLst>
          </a:prstGeom>
          <a:gradFill flip="none" rotWithShape="1">
            <a:gsLst>
              <a:gs pos="5000">
                <a:srgbClr val="FFFFFF">
                  <a:lumMod val="99000"/>
                  <a:alpha val="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gradFill flip="none" rotWithShape="1">
              <a:gsLst>
                <a:gs pos="47000">
                  <a:srgbClr val="FFFFFF">
                    <a:alpha val="0"/>
                    <a:lumMod val="99000"/>
                  </a:srgbClr>
                </a:gs>
                <a:gs pos="100000">
                  <a:srgbClr val="C00000"/>
                </a:gs>
              </a:gsLst>
              <a:lin ang="189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con angoli arrotondati 107">
            <a:extLst>
              <a:ext uri="{FF2B5EF4-FFF2-40B4-BE49-F238E27FC236}">
                <a16:creationId xmlns:a16="http://schemas.microsoft.com/office/drawing/2014/main" id="{F4471FA7-A7E5-AE29-A464-7EA148D4C371}"/>
              </a:ext>
            </a:extLst>
          </p:cNvPr>
          <p:cNvSpPr/>
          <p:nvPr/>
        </p:nvSpPr>
        <p:spPr>
          <a:xfrm>
            <a:off x="98256" y="4011159"/>
            <a:ext cx="6677827" cy="2973763"/>
          </a:xfrm>
          <a:prstGeom prst="roundRect">
            <a:avLst>
              <a:gd name="adj" fmla="val 7635"/>
            </a:avLst>
          </a:prstGeom>
          <a:gradFill flip="none" rotWithShape="1">
            <a:gsLst>
              <a:gs pos="0">
                <a:srgbClr val="FFFFFF">
                  <a:lumMod val="99000"/>
                  <a:alpha val="0"/>
                </a:srgbClr>
              </a:gs>
              <a:gs pos="100000">
                <a:srgbClr val="000000">
                  <a:alpha val="16000"/>
                </a:srgbClr>
              </a:gs>
            </a:gsLst>
            <a:lin ang="5400000" scaled="1"/>
            <a:tileRect/>
          </a:gradFill>
          <a:ln>
            <a:gradFill flip="none" rotWithShape="1">
              <a:gsLst>
                <a:gs pos="47000">
                  <a:srgbClr val="FFFFFF">
                    <a:alpha val="0"/>
                    <a:lumMod val="99000"/>
                  </a:srgbClr>
                </a:gs>
                <a:gs pos="100000">
                  <a:srgbClr val="92D050"/>
                </a:gs>
              </a:gsLst>
              <a:lin ang="81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Connettore 96">
            <a:extLst>
              <a:ext uri="{FF2B5EF4-FFF2-40B4-BE49-F238E27FC236}">
                <a16:creationId xmlns:a16="http://schemas.microsoft.com/office/drawing/2014/main" id="{568B629A-6A65-69F7-E9EF-03A17174BD7C}"/>
              </a:ext>
            </a:extLst>
          </p:cNvPr>
          <p:cNvSpPr>
            <a:spLocks noChangeAspect="1"/>
          </p:cNvSpPr>
          <p:nvPr/>
        </p:nvSpPr>
        <p:spPr>
          <a:xfrm>
            <a:off x="2122597" y="8160936"/>
            <a:ext cx="1512000" cy="1512000"/>
          </a:xfrm>
          <a:prstGeom prst="flowChartConnector">
            <a:avLst/>
          </a:prstGeom>
          <a:gradFill flip="none" rotWithShape="1">
            <a:gsLst>
              <a:gs pos="30000">
                <a:srgbClr val="383838"/>
              </a:gs>
              <a:gs pos="0">
                <a:srgbClr val="000000">
                  <a:alpha val="0"/>
                  <a:lumMod val="58000"/>
                  <a:lumOff val="42000"/>
                </a:srgbClr>
              </a:gs>
              <a:gs pos="100000">
                <a:srgbClr val="000000"/>
              </a:gs>
            </a:gsLst>
            <a:lin ang="3600000" scaled="0"/>
            <a:tileRect/>
          </a:gradFill>
          <a:ln w="19050">
            <a:solidFill>
              <a:srgbClr val="C00000"/>
            </a:solidFill>
            <a:prstDash val="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775FD8B1-86B3-6EDC-94CE-0945030DC2BD}"/>
              </a:ext>
            </a:extLst>
          </p:cNvPr>
          <p:cNvSpPr txBox="1"/>
          <p:nvPr/>
        </p:nvSpPr>
        <p:spPr>
          <a:xfrm>
            <a:off x="2225898" y="9112502"/>
            <a:ext cx="1319760" cy="37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rgbClr val="FEF156"/>
                </a:solidFill>
                <a:latin typeface="Aptos" panose="020B0004020202020204" pitchFamily="34" charset="0"/>
              </a:rPr>
              <a:t>+ 52 %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348BDF6E-F24F-E1CA-C623-88808D82CE25}"/>
              </a:ext>
            </a:extLst>
          </p:cNvPr>
          <p:cNvSpPr txBox="1"/>
          <p:nvPr/>
        </p:nvSpPr>
        <p:spPr>
          <a:xfrm>
            <a:off x="2242818" y="8198925"/>
            <a:ext cx="1285920" cy="665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Variazione percentuale di minacce tramite </a:t>
            </a:r>
            <a:r>
              <a:rPr lang="it-IT" sz="1000" b="1">
                <a:solidFill>
                  <a:srgbClr val="FFFFFF"/>
                </a:solidFill>
                <a:latin typeface="Aptos" panose="020B0004020202020204" pitchFamily="34" charset="0"/>
              </a:rPr>
              <a:t>esposizione dati </a:t>
            </a: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rispetto al II </a:t>
            </a:r>
            <a:r>
              <a:rPr lang="it-IT" sz="1000" err="1">
                <a:solidFill>
                  <a:srgbClr val="FFFFFF"/>
                </a:solidFill>
                <a:latin typeface="Aptos" panose="020B0004020202020204" pitchFamily="34" charset="0"/>
              </a:rPr>
              <a:t>sem</a:t>
            </a: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. 2024</a:t>
            </a:r>
          </a:p>
        </p:txBody>
      </p:sp>
      <p:sp>
        <p:nvSpPr>
          <p:cNvPr id="74" name="Connettore 73">
            <a:extLst>
              <a:ext uri="{FF2B5EF4-FFF2-40B4-BE49-F238E27FC236}">
                <a16:creationId xmlns:a16="http://schemas.microsoft.com/office/drawing/2014/main" id="{69ADC6BD-713A-7EE7-FE3B-12B8BC849167}"/>
              </a:ext>
            </a:extLst>
          </p:cNvPr>
          <p:cNvSpPr>
            <a:spLocks noChangeAspect="1"/>
          </p:cNvSpPr>
          <p:nvPr/>
        </p:nvSpPr>
        <p:spPr>
          <a:xfrm>
            <a:off x="4641283" y="7697625"/>
            <a:ext cx="1980000" cy="1980000"/>
          </a:xfrm>
          <a:prstGeom prst="flowChartConnector">
            <a:avLst/>
          </a:prstGeom>
          <a:gradFill flip="none" rotWithShape="1">
            <a:gsLst>
              <a:gs pos="30000">
                <a:srgbClr val="383838"/>
              </a:gs>
              <a:gs pos="0">
                <a:srgbClr val="000000">
                  <a:alpha val="0"/>
                  <a:lumMod val="58000"/>
                  <a:lumOff val="42000"/>
                </a:srgbClr>
              </a:gs>
              <a:gs pos="100000">
                <a:srgbClr val="000000"/>
              </a:gs>
            </a:gsLst>
            <a:lin ang="7200000" scaled="0"/>
            <a:tileRect/>
          </a:gradFill>
          <a:ln w="19050">
            <a:solidFill>
              <a:srgbClr val="C00000"/>
            </a:solidFill>
            <a:prstDash val="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9A2EB3E7-0F6F-B156-7555-42EA5F1F6657}"/>
              </a:ext>
            </a:extLst>
          </p:cNvPr>
          <p:cNvSpPr txBox="1"/>
          <p:nvPr/>
        </p:nvSpPr>
        <p:spPr>
          <a:xfrm>
            <a:off x="4929283" y="8941996"/>
            <a:ext cx="14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rgbClr val="FFFF00"/>
                </a:solidFill>
                <a:latin typeface="Aptos" panose="020B0004020202020204" pitchFamily="34" charset="0"/>
              </a:rPr>
              <a:t>+ 35 %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2F9B47B6-CFCF-A2EA-A2C3-5323B65C2CB3}"/>
              </a:ext>
            </a:extLst>
          </p:cNvPr>
          <p:cNvSpPr txBox="1"/>
          <p:nvPr/>
        </p:nvSpPr>
        <p:spPr>
          <a:xfrm>
            <a:off x="4895650" y="8041592"/>
            <a:ext cx="147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Variazione percentuale di minacce tramite tecniche di </a:t>
            </a:r>
            <a:r>
              <a:rPr lang="it-IT" sz="1400" b="1">
                <a:solidFill>
                  <a:srgbClr val="FEF156"/>
                </a:solidFill>
                <a:latin typeface="Aptos" panose="020B0004020202020204" pitchFamily="34" charset="0"/>
              </a:rPr>
              <a:t>phishing</a:t>
            </a: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 rispetto al II </a:t>
            </a:r>
            <a:r>
              <a:rPr lang="it-IT" sz="1000" err="1">
                <a:solidFill>
                  <a:srgbClr val="FFFFFF"/>
                </a:solidFill>
                <a:latin typeface="Aptos" panose="020B0004020202020204" pitchFamily="34" charset="0"/>
              </a:rPr>
              <a:t>sem</a:t>
            </a: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. 2024</a:t>
            </a:r>
          </a:p>
        </p:txBody>
      </p:sp>
      <p:sp>
        <p:nvSpPr>
          <p:cNvPr id="77" name="Connettore 76">
            <a:extLst>
              <a:ext uri="{FF2B5EF4-FFF2-40B4-BE49-F238E27FC236}">
                <a16:creationId xmlns:a16="http://schemas.microsoft.com/office/drawing/2014/main" id="{030AA157-B37B-3DED-4418-EFCA8D94E920}"/>
              </a:ext>
            </a:extLst>
          </p:cNvPr>
          <p:cNvSpPr/>
          <p:nvPr/>
        </p:nvSpPr>
        <p:spPr>
          <a:xfrm>
            <a:off x="3375974" y="7641004"/>
            <a:ext cx="1512000" cy="1512000"/>
          </a:xfrm>
          <a:prstGeom prst="flowChartConnector">
            <a:avLst/>
          </a:prstGeom>
          <a:gradFill flip="none" rotWithShape="1">
            <a:gsLst>
              <a:gs pos="30000">
                <a:srgbClr val="383838"/>
              </a:gs>
              <a:gs pos="0">
                <a:srgbClr val="000000">
                  <a:alpha val="0"/>
                  <a:lumMod val="58000"/>
                  <a:lumOff val="42000"/>
                </a:srgbClr>
              </a:gs>
              <a:gs pos="100000">
                <a:srgbClr val="000000"/>
              </a:gs>
            </a:gsLst>
            <a:lin ang="7200000" scaled="0"/>
            <a:tileRect/>
          </a:gradFill>
          <a:ln w="19050">
            <a:solidFill>
              <a:srgbClr val="C00000"/>
            </a:solidFill>
            <a:prstDash val="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8816EF26-E1C0-A5E8-71BC-B1463DDD89BF}"/>
              </a:ext>
            </a:extLst>
          </p:cNvPr>
          <p:cNvSpPr txBox="1"/>
          <p:nvPr/>
        </p:nvSpPr>
        <p:spPr>
          <a:xfrm>
            <a:off x="3487812" y="7831110"/>
            <a:ext cx="14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rgbClr val="FEF156"/>
                </a:solidFill>
                <a:latin typeface="Aptos" panose="020B0004020202020204" pitchFamily="34" charset="0"/>
              </a:rPr>
              <a:t>+ 101 %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2FC961CE-E6DC-347F-6A38-8315E2ABDD8E}"/>
              </a:ext>
            </a:extLst>
          </p:cNvPr>
          <p:cNvSpPr txBox="1"/>
          <p:nvPr/>
        </p:nvSpPr>
        <p:spPr>
          <a:xfrm>
            <a:off x="3470844" y="8194379"/>
            <a:ext cx="13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Variazione percentuale di </a:t>
            </a:r>
            <a:r>
              <a:rPr lang="it-IT" sz="1000" b="1">
                <a:solidFill>
                  <a:srgbClr val="FFFFFF"/>
                </a:solidFill>
                <a:latin typeface="Aptos" panose="020B0004020202020204" pitchFamily="34" charset="0"/>
              </a:rPr>
              <a:t>attacchi </a:t>
            </a:r>
            <a:r>
              <a:rPr lang="it-IT" sz="1000" b="1" err="1">
                <a:solidFill>
                  <a:srgbClr val="FFFFFF"/>
                </a:solidFill>
                <a:latin typeface="Aptos" panose="020B0004020202020204" pitchFamily="34" charset="0"/>
              </a:rPr>
              <a:t>DDoS</a:t>
            </a:r>
            <a:r>
              <a:rPr lang="it-IT" sz="1000" b="1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rispetto al II </a:t>
            </a:r>
            <a:r>
              <a:rPr lang="it-IT" sz="1000" err="1">
                <a:solidFill>
                  <a:srgbClr val="FFFFFF"/>
                </a:solidFill>
                <a:latin typeface="Aptos" panose="020B0004020202020204" pitchFamily="34" charset="0"/>
              </a:rPr>
              <a:t>sem</a:t>
            </a: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. 2024</a:t>
            </a:r>
          </a:p>
        </p:txBody>
      </p:sp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95DF507F-3A30-658D-1D78-9E069375C96C}"/>
              </a:ext>
            </a:extLst>
          </p:cNvPr>
          <p:cNvGrpSpPr/>
          <p:nvPr/>
        </p:nvGrpSpPr>
        <p:grpSpPr>
          <a:xfrm>
            <a:off x="210410" y="7478958"/>
            <a:ext cx="2160000" cy="2160000"/>
            <a:chOff x="1521738" y="7398679"/>
            <a:chExt cx="2160000" cy="2160000"/>
          </a:xfrm>
        </p:grpSpPr>
        <p:sp>
          <p:nvSpPr>
            <p:cNvPr id="102" name="Connettore 101">
              <a:extLst>
                <a:ext uri="{FF2B5EF4-FFF2-40B4-BE49-F238E27FC236}">
                  <a16:creationId xmlns:a16="http://schemas.microsoft.com/office/drawing/2014/main" id="{FEECC60B-9C9A-26A2-2A76-688244265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1738" y="7398679"/>
              <a:ext cx="2160000" cy="2160000"/>
            </a:xfrm>
            <a:prstGeom prst="flowChartConnector">
              <a:avLst/>
            </a:prstGeom>
            <a:solidFill>
              <a:srgbClr val="000000"/>
            </a:solidFill>
            <a:ln w="19050">
              <a:solidFill>
                <a:srgbClr val="C00000"/>
              </a:solidFill>
              <a:prstDash val="dash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CasellaDiTesto 102">
              <a:extLst>
                <a:ext uri="{FF2B5EF4-FFF2-40B4-BE49-F238E27FC236}">
                  <a16:creationId xmlns:a16="http://schemas.microsoft.com/office/drawing/2014/main" id="{0CC40EDA-FD94-074B-2363-9D3816EA9F81}"/>
                </a:ext>
              </a:extLst>
            </p:cNvPr>
            <p:cNvSpPr txBox="1"/>
            <p:nvPr/>
          </p:nvSpPr>
          <p:spPr>
            <a:xfrm>
              <a:off x="1709227" y="7630944"/>
              <a:ext cx="1785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>
                  <a:solidFill>
                    <a:srgbClr val="FFFF00"/>
                  </a:solidFill>
                  <a:latin typeface="Aptos" panose="020B0004020202020204" pitchFamily="34" charset="0"/>
                </a:rPr>
                <a:t>+ 38 %</a:t>
              </a:r>
            </a:p>
          </p:txBody>
        </p:sp>
        <p:sp>
          <p:nvSpPr>
            <p:cNvPr id="104" name="CasellaDiTesto 103">
              <a:extLst>
                <a:ext uri="{FF2B5EF4-FFF2-40B4-BE49-F238E27FC236}">
                  <a16:creationId xmlns:a16="http://schemas.microsoft.com/office/drawing/2014/main" id="{39567370-424C-C95A-CDF0-E8FC192F6324}"/>
                </a:ext>
              </a:extLst>
            </p:cNvPr>
            <p:cNvSpPr txBox="1"/>
            <p:nvPr/>
          </p:nvSpPr>
          <p:spPr>
            <a:xfrm>
              <a:off x="1709227" y="8277275"/>
              <a:ext cx="178502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>
                  <a:solidFill>
                    <a:srgbClr val="FFFFFF"/>
                  </a:solidFill>
                  <a:latin typeface="Aptos" panose="020B0004020202020204" pitchFamily="34" charset="0"/>
                </a:rPr>
                <a:t>Variazione percentuale di vittime di eventi Cyber nella </a:t>
              </a:r>
              <a:r>
                <a:rPr lang="it-IT" sz="1100" b="1">
                  <a:solidFill>
                    <a:srgbClr val="FFFFFF"/>
                  </a:solidFill>
                  <a:latin typeface="Aptos" panose="020B0004020202020204" pitchFamily="34" charset="0"/>
                </a:rPr>
                <a:t>Pubblica Amministrazione Locale </a:t>
              </a:r>
              <a:r>
                <a:rPr lang="it-IT" sz="1100">
                  <a:solidFill>
                    <a:srgbClr val="FFFFFF"/>
                  </a:solidFill>
                  <a:latin typeface="Aptos" panose="020B0004020202020204" pitchFamily="34" charset="0"/>
                </a:rPr>
                <a:t>rispetto al II </a:t>
              </a:r>
              <a:r>
                <a:rPr lang="it-IT" sz="1100" err="1">
                  <a:solidFill>
                    <a:srgbClr val="FFFFFF"/>
                  </a:solidFill>
                  <a:latin typeface="Aptos" panose="020B0004020202020204" pitchFamily="34" charset="0"/>
                </a:rPr>
                <a:t>sem</a:t>
              </a:r>
              <a:r>
                <a:rPr lang="it-IT" sz="1100">
                  <a:solidFill>
                    <a:srgbClr val="FFFFFF"/>
                  </a:solidFill>
                  <a:latin typeface="Aptos" panose="020B0004020202020204" pitchFamily="34" charset="0"/>
                </a:rPr>
                <a:t>. 2024 </a:t>
              </a:r>
            </a:p>
          </p:txBody>
        </p:sp>
      </p:grp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2BFC3547-0DAA-C95D-9E22-FC5974045377}"/>
              </a:ext>
            </a:extLst>
          </p:cNvPr>
          <p:cNvSpPr txBox="1"/>
          <p:nvPr/>
        </p:nvSpPr>
        <p:spPr>
          <a:xfrm>
            <a:off x="159530" y="5336869"/>
            <a:ext cx="1843005" cy="340519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ptos" panose="020B0004020202020204" pitchFamily="34" charset="0"/>
              </a:rPr>
              <a:t>Tematiche rilevanti</a:t>
            </a:r>
          </a:p>
        </p:txBody>
      </p: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718B89CC-7E96-6FC6-4746-9A36F246CCA2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2002534" y="5507129"/>
            <a:ext cx="450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uppo 135">
            <a:extLst>
              <a:ext uri="{FF2B5EF4-FFF2-40B4-BE49-F238E27FC236}">
                <a16:creationId xmlns:a16="http://schemas.microsoft.com/office/drawing/2014/main" id="{51D6A34E-7AE5-D050-4680-61A3B18028F9}"/>
              </a:ext>
            </a:extLst>
          </p:cNvPr>
          <p:cNvGrpSpPr/>
          <p:nvPr/>
        </p:nvGrpSpPr>
        <p:grpSpPr>
          <a:xfrm>
            <a:off x="2463724" y="5024491"/>
            <a:ext cx="1080000" cy="790539"/>
            <a:chOff x="2463724" y="4981963"/>
            <a:chExt cx="1080000" cy="790539"/>
          </a:xfrm>
        </p:grpSpPr>
        <p:sp>
          <p:nvSpPr>
            <p:cNvPr id="122" name="CasellaDiTesto 121">
              <a:extLst>
                <a:ext uri="{FF2B5EF4-FFF2-40B4-BE49-F238E27FC236}">
                  <a16:creationId xmlns:a16="http://schemas.microsoft.com/office/drawing/2014/main" id="{A34AF005-8A9C-D7F5-3702-D70F11120F7C}"/>
                </a:ext>
              </a:extLst>
            </p:cNvPr>
            <p:cNvSpPr txBox="1"/>
            <p:nvPr/>
          </p:nvSpPr>
          <p:spPr>
            <a:xfrm>
              <a:off x="2463724" y="4981963"/>
              <a:ext cx="1080000" cy="33855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>
                  <a:solidFill>
                    <a:schemeClr val="bg1"/>
                  </a:solidFill>
                  <a:latin typeface="Aptos" panose="020B0004020202020204" pitchFamily="34" charset="0"/>
                </a:rPr>
                <a:t>GESTIONE DELLE PASSWORD</a:t>
              </a:r>
            </a:p>
          </p:txBody>
        </p: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4E77967C-0914-8697-3C7C-B76F75E91E59}"/>
                </a:ext>
              </a:extLst>
            </p:cNvPr>
            <p:cNvGrpSpPr/>
            <p:nvPr/>
          </p:nvGrpSpPr>
          <p:grpSpPr>
            <a:xfrm>
              <a:off x="2769724" y="5304502"/>
              <a:ext cx="468000" cy="468000"/>
              <a:chOff x="3737792" y="5268627"/>
              <a:chExt cx="468000" cy="468000"/>
            </a:xfrm>
          </p:grpSpPr>
          <p:sp>
            <p:nvSpPr>
              <p:cNvPr id="118" name="Ovale 117">
                <a:extLst>
                  <a:ext uri="{FF2B5EF4-FFF2-40B4-BE49-F238E27FC236}">
                    <a16:creationId xmlns:a16="http://schemas.microsoft.com/office/drawing/2014/main" id="{4F5DF454-0FCF-FAAB-37D4-E2AEA1D651D6}"/>
                  </a:ext>
                </a:extLst>
              </p:cNvPr>
              <p:cNvSpPr/>
              <p:nvPr/>
            </p:nvSpPr>
            <p:spPr>
              <a:xfrm>
                <a:off x="3737792" y="5268627"/>
                <a:ext cx="468000" cy="468000"/>
              </a:xfrm>
              <a:prstGeom prst="ellipse">
                <a:avLst/>
              </a:prstGeom>
              <a:solidFill>
                <a:srgbClr val="0348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27" name="Immagine 126">
                <a:extLst>
                  <a:ext uri="{FF2B5EF4-FFF2-40B4-BE49-F238E27FC236}">
                    <a16:creationId xmlns:a16="http://schemas.microsoft.com/office/drawing/2014/main" id="{E28510A1-3DC3-AC74-25E0-C0348E111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1792" y="5322627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3BEBAF4C-7773-EC53-E242-055444F76954}"/>
              </a:ext>
            </a:extLst>
          </p:cNvPr>
          <p:cNvGrpSpPr/>
          <p:nvPr/>
        </p:nvGrpSpPr>
        <p:grpSpPr>
          <a:xfrm>
            <a:off x="1745459" y="5194203"/>
            <a:ext cx="1080000" cy="775611"/>
            <a:chOff x="1745459" y="5268627"/>
            <a:chExt cx="1080000" cy="775611"/>
          </a:xfrm>
        </p:grpSpPr>
        <p:sp>
          <p:nvSpPr>
            <p:cNvPr id="121" name="CasellaDiTesto 120">
              <a:extLst>
                <a:ext uri="{FF2B5EF4-FFF2-40B4-BE49-F238E27FC236}">
                  <a16:creationId xmlns:a16="http://schemas.microsoft.com/office/drawing/2014/main" id="{CC0E362C-8AD9-2840-D328-6888AD56346D}"/>
                </a:ext>
              </a:extLst>
            </p:cNvPr>
            <p:cNvSpPr txBox="1"/>
            <p:nvPr/>
          </p:nvSpPr>
          <p:spPr>
            <a:xfrm>
              <a:off x="1745459" y="5705684"/>
              <a:ext cx="1080000" cy="33855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>
                  <a:solidFill>
                    <a:schemeClr val="bg1"/>
                  </a:solidFill>
                  <a:latin typeface="Aptos" panose="020B0004020202020204" pitchFamily="34" charset="0"/>
                </a:rPr>
                <a:t>GESTIONE DEL RISCHIO</a:t>
              </a:r>
            </a:p>
          </p:txBody>
        </p:sp>
        <p:grpSp>
          <p:nvGrpSpPr>
            <p:cNvPr id="132" name="Gruppo 131">
              <a:extLst>
                <a:ext uri="{FF2B5EF4-FFF2-40B4-BE49-F238E27FC236}">
                  <a16:creationId xmlns:a16="http://schemas.microsoft.com/office/drawing/2014/main" id="{47B5E7A2-9AFB-D873-1AAB-E59BB5B93249}"/>
                </a:ext>
              </a:extLst>
            </p:cNvPr>
            <p:cNvGrpSpPr/>
            <p:nvPr/>
          </p:nvGrpSpPr>
          <p:grpSpPr>
            <a:xfrm>
              <a:off x="2051459" y="5268627"/>
              <a:ext cx="468000" cy="468000"/>
              <a:chOff x="2051459" y="5268627"/>
              <a:chExt cx="468000" cy="468000"/>
            </a:xfrm>
          </p:grpSpPr>
          <p:sp>
            <p:nvSpPr>
              <p:cNvPr id="117" name="Ovale 116">
                <a:extLst>
                  <a:ext uri="{FF2B5EF4-FFF2-40B4-BE49-F238E27FC236}">
                    <a16:creationId xmlns:a16="http://schemas.microsoft.com/office/drawing/2014/main" id="{66CFA4E3-8DAE-D992-1598-8BC50DCCE153}"/>
                  </a:ext>
                </a:extLst>
              </p:cNvPr>
              <p:cNvSpPr/>
              <p:nvPr/>
            </p:nvSpPr>
            <p:spPr>
              <a:xfrm>
                <a:off x="2051459" y="5268627"/>
                <a:ext cx="468000" cy="468000"/>
              </a:xfrm>
              <a:prstGeom prst="ellipse">
                <a:avLst/>
              </a:prstGeom>
              <a:solidFill>
                <a:srgbClr val="0348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050" name="Picture 2" descr="Risk management ">
                <a:extLst>
                  <a:ext uri="{FF2B5EF4-FFF2-40B4-BE49-F238E27FC236}">
                    <a16:creationId xmlns:a16="http://schemas.microsoft.com/office/drawing/2014/main" id="{4429FD85-1C08-19A6-8079-6CADFE989A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5459" y="5322627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5" name="Gruppo 134">
            <a:extLst>
              <a:ext uri="{FF2B5EF4-FFF2-40B4-BE49-F238E27FC236}">
                <a16:creationId xmlns:a16="http://schemas.microsoft.com/office/drawing/2014/main" id="{0AF68D5D-1BE0-990F-82B1-315A0F6EDE7E}"/>
              </a:ext>
            </a:extLst>
          </p:cNvPr>
          <p:cNvGrpSpPr/>
          <p:nvPr/>
        </p:nvGrpSpPr>
        <p:grpSpPr>
          <a:xfrm>
            <a:off x="3208918" y="5194203"/>
            <a:ext cx="1080000" cy="775611"/>
            <a:chOff x="3267395" y="5268627"/>
            <a:chExt cx="1080000" cy="775611"/>
          </a:xfrm>
        </p:grpSpPr>
        <p:sp>
          <p:nvSpPr>
            <p:cNvPr id="123" name="CasellaDiTesto 122">
              <a:extLst>
                <a:ext uri="{FF2B5EF4-FFF2-40B4-BE49-F238E27FC236}">
                  <a16:creationId xmlns:a16="http://schemas.microsoft.com/office/drawing/2014/main" id="{1B3A0C37-D1E6-9692-8239-DFC6CED24B25}"/>
                </a:ext>
              </a:extLst>
            </p:cNvPr>
            <p:cNvSpPr txBox="1"/>
            <p:nvPr/>
          </p:nvSpPr>
          <p:spPr>
            <a:xfrm>
              <a:off x="3267395" y="5705684"/>
              <a:ext cx="1080000" cy="33855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>
                  <a:solidFill>
                    <a:schemeClr val="bg1"/>
                  </a:solidFill>
                  <a:latin typeface="Aptos" panose="020B0004020202020204" pitchFamily="34" charset="0"/>
                </a:rPr>
                <a:t>CLASSIFICAZIONE </a:t>
              </a:r>
            </a:p>
            <a:p>
              <a:pPr algn="ctr"/>
              <a:r>
                <a:rPr lang="it-IT" sz="800" b="1">
                  <a:solidFill>
                    <a:schemeClr val="bg1"/>
                  </a:solidFill>
                  <a:latin typeface="Aptos" panose="020B0004020202020204" pitchFamily="34" charset="0"/>
                </a:rPr>
                <a:t>DEI DATI</a:t>
              </a:r>
            </a:p>
          </p:txBody>
        </p:sp>
        <p:grpSp>
          <p:nvGrpSpPr>
            <p:cNvPr id="134" name="Gruppo 133">
              <a:extLst>
                <a:ext uri="{FF2B5EF4-FFF2-40B4-BE49-F238E27FC236}">
                  <a16:creationId xmlns:a16="http://schemas.microsoft.com/office/drawing/2014/main" id="{FFA68E51-2660-F12B-6CDE-56A580CF15AE}"/>
                </a:ext>
              </a:extLst>
            </p:cNvPr>
            <p:cNvGrpSpPr/>
            <p:nvPr/>
          </p:nvGrpSpPr>
          <p:grpSpPr>
            <a:xfrm>
              <a:off x="3573395" y="5268627"/>
              <a:ext cx="468000" cy="468000"/>
              <a:chOff x="5424125" y="5268627"/>
              <a:chExt cx="468000" cy="468000"/>
            </a:xfrm>
          </p:grpSpPr>
          <p:sp>
            <p:nvSpPr>
              <p:cNvPr id="119" name="Ovale 118">
                <a:extLst>
                  <a:ext uri="{FF2B5EF4-FFF2-40B4-BE49-F238E27FC236}">
                    <a16:creationId xmlns:a16="http://schemas.microsoft.com/office/drawing/2014/main" id="{83DAC103-6080-1947-9D68-DB77175529EF}"/>
                  </a:ext>
                </a:extLst>
              </p:cNvPr>
              <p:cNvSpPr/>
              <p:nvPr/>
            </p:nvSpPr>
            <p:spPr>
              <a:xfrm>
                <a:off x="5424125" y="5268627"/>
                <a:ext cx="468000" cy="468000"/>
              </a:xfrm>
              <a:prstGeom prst="ellipse">
                <a:avLst/>
              </a:prstGeom>
              <a:solidFill>
                <a:srgbClr val="0348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30" name="Immagine 129">
                <a:extLst>
                  <a:ext uri="{FF2B5EF4-FFF2-40B4-BE49-F238E27FC236}">
                    <a16:creationId xmlns:a16="http://schemas.microsoft.com/office/drawing/2014/main" id="{5DF6A370-2C46-D7F2-797E-EB3BEB8BF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78125" y="5322627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138" name="Gruppo 137">
            <a:extLst>
              <a:ext uri="{FF2B5EF4-FFF2-40B4-BE49-F238E27FC236}">
                <a16:creationId xmlns:a16="http://schemas.microsoft.com/office/drawing/2014/main" id="{AC474769-3F87-4AF8-48AA-714D3A0B572A}"/>
              </a:ext>
            </a:extLst>
          </p:cNvPr>
          <p:cNvGrpSpPr/>
          <p:nvPr/>
        </p:nvGrpSpPr>
        <p:grpSpPr>
          <a:xfrm>
            <a:off x="3950579" y="5024491"/>
            <a:ext cx="1080000" cy="790539"/>
            <a:chOff x="2463724" y="4981963"/>
            <a:chExt cx="1080000" cy="790539"/>
          </a:xfrm>
        </p:grpSpPr>
        <p:sp>
          <p:nvSpPr>
            <p:cNvPr id="139" name="CasellaDiTesto 138">
              <a:extLst>
                <a:ext uri="{FF2B5EF4-FFF2-40B4-BE49-F238E27FC236}">
                  <a16:creationId xmlns:a16="http://schemas.microsoft.com/office/drawing/2014/main" id="{382E2D23-5502-E8A7-1ABA-A5485BD84D3A}"/>
                </a:ext>
              </a:extLst>
            </p:cNvPr>
            <p:cNvSpPr txBox="1"/>
            <p:nvPr/>
          </p:nvSpPr>
          <p:spPr>
            <a:xfrm>
              <a:off x="2463724" y="4981963"/>
              <a:ext cx="1080000" cy="33855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>
                  <a:solidFill>
                    <a:schemeClr val="bg1"/>
                  </a:solidFill>
                  <a:latin typeface="Aptos" panose="020B0004020202020204" pitchFamily="34" charset="0"/>
                </a:rPr>
                <a:t>SICUREZZA </a:t>
              </a:r>
            </a:p>
            <a:p>
              <a:pPr algn="ctr"/>
              <a:r>
                <a:rPr lang="it-IT" sz="800" b="1">
                  <a:solidFill>
                    <a:schemeClr val="bg1"/>
                  </a:solidFill>
                  <a:latin typeface="Aptos" panose="020B0004020202020204" pitchFamily="34" charset="0"/>
                </a:rPr>
                <a:t>FISICA</a:t>
              </a:r>
            </a:p>
          </p:txBody>
        </p:sp>
        <p:sp>
          <p:nvSpPr>
            <p:cNvPr id="141" name="Ovale 140">
              <a:extLst>
                <a:ext uri="{FF2B5EF4-FFF2-40B4-BE49-F238E27FC236}">
                  <a16:creationId xmlns:a16="http://schemas.microsoft.com/office/drawing/2014/main" id="{99256C57-F107-80DE-2DA9-13064E52AE7E}"/>
                </a:ext>
              </a:extLst>
            </p:cNvPr>
            <p:cNvSpPr/>
            <p:nvPr/>
          </p:nvSpPr>
          <p:spPr>
            <a:xfrm>
              <a:off x="2769724" y="5304502"/>
              <a:ext cx="468000" cy="468000"/>
            </a:xfrm>
            <a:prstGeom prst="ellipse">
              <a:avLst/>
            </a:prstGeom>
            <a:solidFill>
              <a:srgbClr val="0348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FB1FA97-B190-79E2-E4C4-86782E52E928}"/>
              </a:ext>
            </a:extLst>
          </p:cNvPr>
          <p:cNvSpPr txBox="1"/>
          <p:nvPr/>
        </p:nvSpPr>
        <p:spPr>
          <a:xfrm>
            <a:off x="204060" y="6192269"/>
            <a:ext cx="6463440" cy="783193"/>
          </a:xfrm>
          <a:prstGeom prst="roundRect">
            <a:avLst/>
          </a:prstGeom>
          <a:solidFill>
            <a:srgbClr val="0000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La </a:t>
            </a:r>
            <a:r>
              <a:rPr lang="it-IT" sz="1000" b="1">
                <a:solidFill>
                  <a:srgbClr val="92D050"/>
                </a:solidFill>
                <a:latin typeface="Aptos" panose="020B0004020202020204" pitchFamily="34" charset="0"/>
              </a:rPr>
              <a:t>Politica di Sicurezza delle Informazioni 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rappresenta uno </a:t>
            </a:r>
            <a:r>
              <a:rPr lang="it-IT" sz="1000" b="1">
                <a:solidFill>
                  <a:srgbClr val="92D050"/>
                </a:solidFill>
                <a:latin typeface="Aptos" panose="020B0004020202020204" pitchFamily="34" charset="0"/>
              </a:rPr>
              <a:t>strumento chiave 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per </a:t>
            </a:r>
            <a:r>
              <a:rPr lang="it-IT" sz="1000" b="1">
                <a:solidFill>
                  <a:srgbClr val="92D050"/>
                </a:solidFill>
                <a:latin typeface="Aptos" panose="020B0004020202020204" pitchFamily="34" charset="0"/>
              </a:rPr>
              <a:t>sensibilizzare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 tutti i </a:t>
            </a:r>
            <a:r>
              <a:rPr lang="it-IT" sz="1000" b="1">
                <a:solidFill>
                  <a:srgbClr val="92D050"/>
                </a:solidFill>
                <a:latin typeface="Aptos" panose="020B0004020202020204" pitchFamily="34" charset="0"/>
              </a:rPr>
              <a:t>dipendenti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 e i </a:t>
            </a:r>
            <a:r>
              <a:rPr lang="it-IT" sz="1000" b="1">
                <a:solidFill>
                  <a:srgbClr val="92D050"/>
                </a:solidFill>
                <a:latin typeface="Aptos" panose="020B0004020202020204" pitchFamily="34" charset="0"/>
              </a:rPr>
              <a:t>collaboratori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 sul </a:t>
            </a:r>
            <a:r>
              <a:rPr lang="it-IT" sz="1000" b="1">
                <a:solidFill>
                  <a:srgbClr val="92D050"/>
                </a:solidFill>
                <a:latin typeface="Aptos" panose="020B0004020202020204" pitchFamily="34" charset="0"/>
              </a:rPr>
              <a:t>rispetto delle norme nella gestione del patrimonio informativo dell’Agenzia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 e per </a:t>
            </a:r>
            <a:r>
              <a:rPr lang="it-IT" sz="1000" b="1">
                <a:solidFill>
                  <a:srgbClr val="92D050"/>
                </a:solidFill>
                <a:latin typeface="Aptos" panose="020B0004020202020204" pitchFamily="34" charset="0"/>
              </a:rPr>
              <a:t>accrescere la consapevolezza 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dei </a:t>
            </a:r>
            <a:r>
              <a:rPr lang="it-IT" sz="1000" b="1">
                <a:solidFill>
                  <a:srgbClr val="FF0000"/>
                </a:solidFill>
                <a:latin typeface="Aptos" panose="020B0004020202020204" pitchFamily="34" charset="0"/>
              </a:rPr>
              <a:t>rischi cyber </a:t>
            </a:r>
            <a:r>
              <a:rPr lang="it-IT" sz="1000">
                <a:solidFill>
                  <a:srgbClr val="FF0000"/>
                </a:solidFill>
                <a:latin typeface="Aptos" panose="020B0004020202020204" pitchFamily="34" charset="0"/>
              </a:rPr>
              <a:t>nella Pubblica Amministrazione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, in </a:t>
            </a:r>
            <a:r>
              <a:rPr lang="it-IT" sz="1000" b="1">
                <a:solidFill>
                  <a:srgbClr val="92D050"/>
                </a:solidFill>
                <a:latin typeface="Aptos" panose="020B0004020202020204" pitchFamily="34" charset="0"/>
              </a:rPr>
              <a:t>costante aumento</a:t>
            </a:r>
            <a:r>
              <a:rPr lang="it-IT" sz="1000">
                <a:solidFill>
                  <a:srgbClr val="92D050"/>
                </a:solidFill>
                <a:latin typeface="Aptos" panose="020B0004020202020204" pitchFamily="34" charset="0"/>
              </a:rPr>
              <a:t>, come evidenziato di seguito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6BEF2519-FA63-59F6-AADB-6350E6BDBB54}"/>
              </a:ext>
            </a:extLst>
          </p:cNvPr>
          <p:cNvSpPr txBox="1"/>
          <p:nvPr/>
        </p:nvSpPr>
        <p:spPr>
          <a:xfrm>
            <a:off x="119474" y="7242357"/>
            <a:ext cx="6619052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rgbClr val="FF0000"/>
                </a:solidFill>
                <a:latin typeface="Aptos" panose="020B0004020202020204" pitchFamily="34" charset="0"/>
              </a:rPr>
              <a:t>TRENDS </a:t>
            </a:r>
            <a:r>
              <a:rPr lang="it-IT" sz="1600" b="1">
                <a:solidFill>
                  <a:srgbClr val="FFFFFF"/>
                </a:solidFill>
                <a:latin typeface="Aptos" panose="020B0004020202020204" pitchFamily="34" charset="0"/>
              </a:rPr>
              <a:t>NELLE PA</a:t>
            </a:r>
          </a:p>
        </p:txBody>
      </p:sp>
      <p:grpSp>
        <p:nvGrpSpPr>
          <p:cNvPr id="158" name="Gruppo 157">
            <a:extLst>
              <a:ext uri="{FF2B5EF4-FFF2-40B4-BE49-F238E27FC236}">
                <a16:creationId xmlns:a16="http://schemas.microsoft.com/office/drawing/2014/main" id="{58671DAC-94DC-68AB-6976-0CF3F8ADD18D}"/>
              </a:ext>
            </a:extLst>
          </p:cNvPr>
          <p:cNvGrpSpPr/>
          <p:nvPr/>
        </p:nvGrpSpPr>
        <p:grpSpPr>
          <a:xfrm>
            <a:off x="4724579" y="5194203"/>
            <a:ext cx="1080000" cy="775611"/>
            <a:chOff x="4724579" y="5194203"/>
            <a:chExt cx="1080000" cy="775611"/>
          </a:xfrm>
        </p:grpSpPr>
        <p:grpSp>
          <p:nvGrpSpPr>
            <p:cNvPr id="143" name="Gruppo 142">
              <a:extLst>
                <a:ext uri="{FF2B5EF4-FFF2-40B4-BE49-F238E27FC236}">
                  <a16:creationId xmlns:a16="http://schemas.microsoft.com/office/drawing/2014/main" id="{F78BA847-5556-66A2-2BF8-2475A4FB5B21}"/>
                </a:ext>
              </a:extLst>
            </p:cNvPr>
            <p:cNvGrpSpPr/>
            <p:nvPr/>
          </p:nvGrpSpPr>
          <p:grpSpPr>
            <a:xfrm>
              <a:off x="4724579" y="5194203"/>
              <a:ext cx="1080000" cy="775611"/>
              <a:chOff x="3267395" y="5268627"/>
              <a:chExt cx="1080000" cy="775611"/>
            </a:xfrm>
          </p:grpSpPr>
          <p:sp>
            <p:nvSpPr>
              <p:cNvPr id="144" name="CasellaDiTesto 143">
                <a:extLst>
                  <a:ext uri="{FF2B5EF4-FFF2-40B4-BE49-F238E27FC236}">
                    <a16:creationId xmlns:a16="http://schemas.microsoft.com/office/drawing/2014/main" id="{AA23F6E9-92C6-1B7E-4111-294B972A9C37}"/>
                  </a:ext>
                </a:extLst>
              </p:cNvPr>
              <p:cNvSpPr txBox="1"/>
              <p:nvPr/>
            </p:nvSpPr>
            <p:spPr>
              <a:xfrm>
                <a:off x="3267395" y="5705684"/>
                <a:ext cx="1080000" cy="3385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800" b="1">
                    <a:solidFill>
                      <a:schemeClr val="bg1"/>
                    </a:solidFill>
                    <a:latin typeface="Aptos" panose="020B0004020202020204" pitchFamily="34" charset="0"/>
                  </a:rPr>
                  <a:t>GESTIONE DEGLI ACCESSI</a:t>
                </a:r>
              </a:p>
            </p:txBody>
          </p:sp>
          <p:sp>
            <p:nvSpPr>
              <p:cNvPr id="146" name="Ovale 145">
                <a:extLst>
                  <a:ext uri="{FF2B5EF4-FFF2-40B4-BE49-F238E27FC236}">
                    <a16:creationId xmlns:a16="http://schemas.microsoft.com/office/drawing/2014/main" id="{9B849A2A-BA5C-3F0A-7EE8-B9C8FE01BE0B}"/>
                  </a:ext>
                </a:extLst>
              </p:cNvPr>
              <p:cNvSpPr/>
              <p:nvPr/>
            </p:nvSpPr>
            <p:spPr>
              <a:xfrm>
                <a:off x="3573395" y="5268627"/>
                <a:ext cx="468000" cy="468000"/>
              </a:xfrm>
              <a:prstGeom prst="ellipse">
                <a:avLst/>
              </a:prstGeom>
              <a:solidFill>
                <a:srgbClr val="0348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53" name="Immagine 152">
              <a:extLst>
                <a:ext uri="{FF2B5EF4-FFF2-40B4-BE49-F238E27FC236}">
                  <a16:creationId xmlns:a16="http://schemas.microsoft.com/office/drawing/2014/main" id="{CB48F434-81B5-6280-AB89-A12A04E1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090161" y="5251471"/>
              <a:ext cx="360000" cy="360000"/>
            </a:xfrm>
            <a:prstGeom prst="rect">
              <a:avLst/>
            </a:prstGeom>
          </p:spPr>
        </p:pic>
      </p:grpSp>
      <p:pic>
        <p:nvPicPr>
          <p:cNvPr id="154" name="Immagine 153">
            <a:extLst>
              <a:ext uri="{FF2B5EF4-FFF2-40B4-BE49-F238E27FC236}">
                <a16:creationId xmlns:a16="http://schemas.microsoft.com/office/drawing/2014/main" id="{E6ABD4AA-B62B-3391-87FF-BAAC63B2CF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4112" y="5400796"/>
            <a:ext cx="360000" cy="360000"/>
          </a:xfrm>
          <a:prstGeom prst="rect">
            <a:avLst/>
          </a:prstGeom>
        </p:spPr>
      </p:pic>
      <p:grpSp>
        <p:nvGrpSpPr>
          <p:cNvPr id="157" name="Gruppo 156">
            <a:extLst>
              <a:ext uri="{FF2B5EF4-FFF2-40B4-BE49-F238E27FC236}">
                <a16:creationId xmlns:a16="http://schemas.microsoft.com/office/drawing/2014/main" id="{0DD16B17-C487-4E6E-D7EA-91589FA7DD29}"/>
              </a:ext>
            </a:extLst>
          </p:cNvPr>
          <p:cNvGrpSpPr/>
          <p:nvPr/>
        </p:nvGrpSpPr>
        <p:grpSpPr>
          <a:xfrm>
            <a:off x="5525332" y="5024491"/>
            <a:ext cx="1080000" cy="790539"/>
            <a:chOff x="5525332" y="5024491"/>
            <a:chExt cx="1080000" cy="790539"/>
          </a:xfrm>
        </p:grpSpPr>
        <p:sp>
          <p:nvSpPr>
            <p:cNvPr id="149" name="CasellaDiTesto 148">
              <a:extLst>
                <a:ext uri="{FF2B5EF4-FFF2-40B4-BE49-F238E27FC236}">
                  <a16:creationId xmlns:a16="http://schemas.microsoft.com/office/drawing/2014/main" id="{115BC250-776A-9177-A8FA-46736900E444}"/>
                </a:ext>
              </a:extLst>
            </p:cNvPr>
            <p:cNvSpPr txBox="1"/>
            <p:nvPr/>
          </p:nvSpPr>
          <p:spPr>
            <a:xfrm>
              <a:off x="5525332" y="5024491"/>
              <a:ext cx="1080000" cy="33855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>
                  <a:solidFill>
                    <a:schemeClr val="bg1"/>
                  </a:solidFill>
                  <a:latin typeface="Aptos" panose="020B0004020202020204" pitchFamily="34" charset="0"/>
                </a:rPr>
                <a:t>GESTIONE DEGLI INCIDENTI</a:t>
              </a:r>
            </a:p>
          </p:txBody>
        </p:sp>
        <p:grpSp>
          <p:nvGrpSpPr>
            <p:cNvPr id="156" name="Gruppo 155">
              <a:extLst>
                <a:ext uri="{FF2B5EF4-FFF2-40B4-BE49-F238E27FC236}">
                  <a16:creationId xmlns:a16="http://schemas.microsoft.com/office/drawing/2014/main" id="{C6812445-EE21-1BE2-272E-B4C7E4878BF0}"/>
                </a:ext>
              </a:extLst>
            </p:cNvPr>
            <p:cNvGrpSpPr/>
            <p:nvPr/>
          </p:nvGrpSpPr>
          <p:grpSpPr>
            <a:xfrm>
              <a:off x="5831332" y="5347030"/>
              <a:ext cx="468000" cy="468000"/>
              <a:chOff x="5831332" y="5347030"/>
              <a:chExt cx="468000" cy="468000"/>
            </a:xfrm>
          </p:grpSpPr>
          <p:sp>
            <p:nvSpPr>
              <p:cNvPr id="151" name="Ovale 150">
                <a:extLst>
                  <a:ext uri="{FF2B5EF4-FFF2-40B4-BE49-F238E27FC236}">
                    <a16:creationId xmlns:a16="http://schemas.microsoft.com/office/drawing/2014/main" id="{D26BC684-98CE-7A39-76E9-A5A4B9CB5DA1}"/>
                  </a:ext>
                </a:extLst>
              </p:cNvPr>
              <p:cNvSpPr/>
              <p:nvPr/>
            </p:nvSpPr>
            <p:spPr>
              <a:xfrm>
                <a:off x="5831332" y="5347030"/>
                <a:ext cx="468000" cy="468000"/>
              </a:xfrm>
              <a:prstGeom prst="ellipse">
                <a:avLst/>
              </a:prstGeom>
              <a:solidFill>
                <a:srgbClr val="0348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55" name="Immagine 154">
                <a:extLst>
                  <a:ext uri="{FF2B5EF4-FFF2-40B4-BE49-F238E27FC236}">
                    <a16:creationId xmlns:a16="http://schemas.microsoft.com/office/drawing/2014/main" id="{92B3EEBD-885B-24E9-99D3-DDFDBD774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5332" y="5401030"/>
                <a:ext cx="360000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5260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BF8B86-AE0B-107A-B2E5-36681D33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extLst>
              <a:ext uri="{FF2B5EF4-FFF2-40B4-BE49-F238E27FC236}">
                <a16:creationId xmlns:a16="http://schemas.microsoft.com/office/drawing/2014/main" id="{06D978EA-4429-A38F-58C4-5AE18F02329A}"/>
              </a:ext>
            </a:extLst>
          </p:cNvPr>
          <p:cNvSpPr/>
          <p:nvPr/>
        </p:nvSpPr>
        <p:spPr>
          <a:xfrm>
            <a:off x="5925" y="743094"/>
            <a:ext cx="6852075" cy="9162906"/>
          </a:xfrm>
          <a:prstGeom prst="rect">
            <a:avLst/>
          </a:prstGeom>
          <a:solidFill>
            <a:srgbClr val="0832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822F3-A7A5-CE42-220A-E67C9E94F45B}"/>
              </a:ext>
            </a:extLst>
          </p:cNvPr>
          <p:cNvSpPr/>
          <p:nvPr/>
        </p:nvSpPr>
        <p:spPr>
          <a:xfrm>
            <a:off x="-11849" y="-5453"/>
            <a:ext cx="6869850" cy="7485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5216EAF-5475-1289-AB52-5532BAB74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2845"/>
            <a:ext cx="1502540" cy="360000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91990D1D-5D3A-62F3-6E60-E46B8A407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66" y="182845"/>
            <a:ext cx="360000" cy="360000"/>
          </a:xfrm>
          <a:prstGeom prst="rect">
            <a:avLst/>
          </a:prstGeom>
        </p:spPr>
      </p:pic>
      <p:pic>
        <p:nvPicPr>
          <p:cNvPr id="13" name="Graphic 26">
            <a:extLst>
              <a:ext uri="{FF2B5EF4-FFF2-40B4-BE49-F238E27FC236}">
                <a16:creationId xmlns:a16="http://schemas.microsoft.com/office/drawing/2014/main" id="{F7A94326-637F-C2F8-FAAC-F110BE192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2692" y="182845"/>
            <a:ext cx="1956807" cy="360000"/>
          </a:xfrm>
          <a:prstGeom prst="rect">
            <a:avLst/>
          </a:prstGeom>
        </p:spPr>
      </p:pic>
      <p:pic>
        <p:nvPicPr>
          <p:cNvPr id="15" name="Picture 14" descr="A blue circle with white text and a red white and blue circle with a map and a symbol with a blue background&#10;&#10;AI-generated content may be incorrect.">
            <a:extLst>
              <a:ext uri="{FF2B5EF4-FFF2-40B4-BE49-F238E27FC236}">
                <a16:creationId xmlns:a16="http://schemas.microsoft.com/office/drawing/2014/main" id="{41FC8A2B-DF48-4CFE-8B9A-EC8DDFADA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25" y="182845"/>
            <a:ext cx="360000" cy="360000"/>
          </a:xfrm>
          <a:prstGeom prst="rect">
            <a:avLst/>
          </a:prstGeom>
        </p:spPr>
      </p:pic>
      <p:pic>
        <p:nvPicPr>
          <p:cNvPr id="16" name="Immagine 5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8D38D62E-A56D-D00F-0805-6A1FE433CF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751" y="84361"/>
            <a:ext cx="478349" cy="556969"/>
          </a:xfrm>
          <a:prstGeom prst="rect">
            <a:avLst/>
          </a:prstGeom>
        </p:spPr>
      </p:pic>
      <p:cxnSp>
        <p:nvCxnSpPr>
          <p:cNvPr id="79" name="5eaad27d-bdce-4a10-a875-28bcebda47b3">
            <a:extLst>
              <a:ext uri="{FF2B5EF4-FFF2-40B4-BE49-F238E27FC236}">
                <a16:creationId xmlns:a16="http://schemas.microsoft.com/office/drawing/2014/main" id="{6DC5D1A9-0A5A-E3B3-AA34-A2DE6BBF7FE4}"/>
              </a:ext>
            </a:extLst>
          </p:cNvPr>
          <p:cNvCxnSpPr>
            <a:cxnSpLocks/>
          </p:cNvCxnSpPr>
          <p:nvPr/>
        </p:nvCxnSpPr>
        <p:spPr>
          <a:xfrm>
            <a:off x="3025057" y="9912929"/>
            <a:ext cx="1" cy="504000"/>
          </a:xfrm>
          <a:prstGeom prst="line">
            <a:avLst/>
          </a:prstGeom>
          <a:ln cap="rnd">
            <a:noFill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0C9BF6E-E845-E9F0-2D2B-FFC8AAC7F84A}"/>
              </a:ext>
            </a:extLst>
          </p:cNvPr>
          <p:cNvSpPr/>
          <p:nvPr/>
        </p:nvSpPr>
        <p:spPr>
          <a:xfrm>
            <a:off x="93048" y="878809"/>
            <a:ext cx="6677827" cy="7735888"/>
          </a:xfrm>
          <a:prstGeom prst="roundRect">
            <a:avLst>
              <a:gd name="adj" fmla="val 5354"/>
            </a:avLst>
          </a:prstGeom>
          <a:gradFill>
            <a:gsLst>
              <a:gs pos="0">
                <a:schemeClr val="accent1">
                  <a:alpha val="0"/>
                  <a:lumMod val="86000"/>
                </a:schemeClr>
              </a:gs>
              <a:gs pos="100000">
                <a:srgbClr val="000000">
                  <a:alpha val="51000"/>
                </a:srgbClr>
              </a:gs>
            </a:gsLst>
            <a:lin ang="16200000" scaled="1"/>
          </a:gradFill>
          <a:ln w="19050" cap="flat" cmpd="sng" algn="ctr">
            <a:gradFill flip="none" rotWithShape="1">
              <a:gsLst>
                <a:gs pos="0">
                  <a:schemeClr val="accent1">
                    <a:alpha val="0"/>
                    <a:lumMod val="88000"/>
                  </a:schemeClr>
                </a:gs>
                <a:gs pos="100000">
                  <a:srgbClr val="F69C0A"/>
                </a:gs>
              </a:gsLst>
              <a:lin ang="16200000" scaled="1"/>
              <a:tileRect/>
            </a:gra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72 Book" panose="00000400000000000000"/>
              <a:ea typeface="+mn-ea"/>
              <a:cs typeface="+mn-cs"/>
            </a:endParaRPr>
          </a:p>
        </p:txBody>
      </p:sp>
      <p:sp>
        <p:nvSpPr>
          <p:cNvPr id="56" name="CasellaDiTesto 8">
            <a:extLst>
              <a:ext uri="{FF2B5EF4-FFF2-40B4-BE49-F238E27FC236}">
                <a16:creationId xmlns:a16="http://schemas.microsoft.com/office/drawing/2014/main" id="{EB4A0E9B-1CDF-7B5D-EBD8-309903A7B90C}"/>
              </a:ext>
            </a:extLst>
          </p:cNvPr>
          <p:cNvSpPr txBox="1"/>
          <p:nvPr/>
        </p:nvSpPr>
        <p:spPr>
          <a:xfrm>
            <a:off x="2658318" y="1040186"/>
            <a:ext cx="1529515" cy="2897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48768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800"/>
              </a:spcAft>
              <a:buClr>
                <a:srgbClr val="629DD1"/>
              </a:buClr>
              <a:buSzPct val="70000"/>
              <a:defRPr/>
            </a:pPr>
            <a:r>
              <a:rPr lang="it-IT" b="1">
                <a:solidFill>
                  <a:schemeClr val="bg1"/>
                </a:solidFill>
                <a:latin typeface="Aptos" panose="020B0004020202020204" pitchFamily="34" charset="0"/>
              </a:rPr>
              <a:t>CASO STUDIO</a:t>
            </a:r>
          </a:p>
        </p:txBody>
      </p:sp>
      <p:sp>
        <p:nvSpPr>
          <p:cNvPr id="2" name="CasellaDiTesto 8">
            <a:extLst>
              <a:ext uri="{FF2B5EF4-FFF2-40B4-BE49-F238E27FC236}">
                <a16:creationId xmlns:a16="http://schemas.microsoft.com/office/drawing/2014/main" id="{4CBFD7F4-FC5C-0E7D-7FA1-CACE3D2E90A9}"/>
              </a:ext>
            </a:extLst>
          </p:cNvPr>
          <p:cNvSpPr txBox="1"/>
          <p:nvPr/>
        </p:nvSpPr>
        <p:spPr>
          <a:xfrm>
            <a:off x="187742" y="1363485"/>
            <a:ext cx="6488440" cy="5252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48768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800"/>
              </a:spcAft>
              <a:buClr>
                <a:srgbClr val="629DD1"/>
              </a:buClr>
              <a:buSzPct val="70000"/>
              <a:defRPr/>
            </a:pPr>
            <a:r>
              <a:rPr lang="it-IT" b="1">
                <a:solidFill>
                  <a:srgbClr val="FFC000"/>
                </a:solidFill>
                <a:latin typeface="Aptos" panose="020B0004020202020204" pitchFamily="34" charset="0"/>
              </a:rPr>
              <a:t>Sfruttate utenze </a:t>
            </a:r>
            <a:r>
              <a:rPr lang="it-IT" b="1" err="1">
                <a:solidFill>
                  <a:srgbClr val="FFC000"/>
                </a:solidFill>
                <a:latin typeface="Aptos" panose="020B0004020202020204" pitchFamily="34" charset="0"/>
              </a:rPr>
              <a:t>dellA</a:t>
            </a:r>
            <a:r>
              <a:rPr lang="it-IT" b="1">
                <a:solidFill>
                  <a:srgbClr val="FFC000"/>
                </a:solidFill>
                <a:latin typeface="Aptos" panose="020B0004020202020204" pitchFamily="34" charset="0"/>
              </a:rPr>
              <a:t> PA compromesse per tentare il furto di credenziali Microsoft 365 tramite </a:t>
            </a:r>
            <a:r>
              <a:rPr lang="it-IT" b="1" err="1">
                <a:solidFill>
                  <a:srgbClr val="FFC000"/>
                </a:solidFill>
                <a:latin typeface="Aptos" panose="020B0004020202020204" pitchFamily="34" charset="0"/>
              </a:rPr>
              <a:t>Figma</a:t>
            </a:r>
            <a:endParaRPr lang="it-IT" b="1">
              <a:solidFill>
                <a:srgbClr val="FFC000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509E22A8-C4BF-A528-19F4-C0B36D8927F4}"/>
              </a:ext>
            </a:extLst>
          </p:cNvPr>
          <p:cNvSpPr txBox="1">
            <a:spLocks/>
          </p:cNvSpPr>
          <p:nvPr/>
        </p:nvSpPr>
        <p:spPr>
          <a:xfrm>
            <a:off x="187742" y="3459984"/>
            <a:ext cx="1881191" cy="987965"/>
          </a:xfrm>
          <a:prstGeom prst="rect">
            <a:avLst/>
          </a:prstGeom>
          <a:solidFill>
            <a:srgbClr val="034800">
              <a:alpha val="25000"/>
            </a:srgbClr>
          </a:solidFill>
        </p:spPr>
        <p:txBody>
          <a:bodyPr vert="horz" lIns="0" tIns="0" rIns="0" bIns="0" rtlCol="0" anchor="ctr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563562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80010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944563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093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T</a:t>
            </a:r>
            <a:r>
              <a:rPr kumimoji="0" lang="it-IT" sz="1000" i="0" u="non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entativo</a:t>
            </a:r>
            <a:r>
              <a:rPr kumimoji="0" lang="it-IT" sz="1000" i="0" u="non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fraudolento tramite email in cui l’attaccante utilizza comunicazioni apparentemente legittime per indurre l’utente a fornire informazioni riservate o compiere azioni dannose</a:t>
            </a:r>
            <a:endParaRPr kumimoji="0" lang="it-IT" sz="1000" b="1" i="0" u="non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3592CA-AF58-9DF5-5FB0-6A0A061A68D0}"/>
              </a:ext>
            </a:extLst>
          </p:cNvPr>
          <p:cNvSpPr txBox="1"/>
          <p:nvPr/>
        </p:nvSpPr>
        <p:spPr>
          <a:xfrm>
            <a:off x="2169518" y="1992973"/>
            <a:ext cx="444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>
                <a:solidFill>
                  <a:schemeClr val="bg1"/>
                </a:solidFill>
                <a:latin typeface="Aptos" panose="020B0004020202020204" pitchFamily="34" charset="0"/>
              </a:rPr>
              <a:t>Campagna di Phishing</a:t>
            </a:r>
            <a:r>
              <a:rPr lang="it-IT" sz="1600">
                <a:solidFill>
                  <a:schemeClr val="bg1"/>
                </a:solidFill>
                <a:latin typeface="Aptos" panose="020B0004020202020204" pitchFamily="34" charset="0"/>
              </a:rPr>
              <a:t> diretta esclusivamente verso altre PA</a:t>
            </a:r>
            <a:endParaRPr lang="it-IT" sz="16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396E7DCD-F7BE-1860-8177-F496215390E0}"/>
              </a:ext>
            </a:extLst>
          </p:cNvPr>
          <p:cNvGrpSpPr/>
          <p:nvPr/>
        </p:nvGrpSpPr>
        <p:grpSpPr>
          <a:xfrm>
            <a:off x="522879" y="1992973"/>
            <a:ext cx="1188719" cy="1080082"/>
            <a:chOff x="1556770" y="2040952"/>
            <a:chExt cx="1188719" cy="1080082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5B8FC0F-EA27-D898-AF9A-A62EBA21D62B}"/>
                </a:ext>
              </a:extLst>
            </p:cNvPr>
            <p:cNvSpPr/>
            <p:nvPr/>
          </p:nvSpPr>
          <p:spPr>
            <a:xfrm>
              <a:off x="1556770" y="2040952"/>
              <a:ext cx="1188719" cy="1080082"/>
            </a:xfrm>
            <a:prstGeom prst="rect">
              <a:avLst/>
            </a:prstGeom>
            <a:solidFill>
              <a:srgbClr val="0348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C44AFF8-FDC3-B4F7-3F70-0336DA89C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94079" y="2123943"/>
              <a:ext cx="914101" cy="914101"/>
            </a:xfrm>
            <a:prstGeom prst="rect">
              <a:avLst/>
            </a:prstGeom>
          </p:spPr>
        </p:pic>
      </p:grp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0FF7E751-FB9C-E08F-6E2D-845425F64AD4}"/>
              </a:ext>
            </a:extLst>
          </p:cNvPr>
          <p:cNvSpPr/>
          <p:nvPr/>
        </p:nvSpPr>
        <p:spPr>
          <a:xfrm>
            <a:off x="319797" y="3002443"/>
            <a:ext cx="1594883" cy="408809"/>
          </a:xfrm>
          <a:prstGeom prst="roundRect">
            <a:avLst/>
          </a:prstGeom>
          <a:solidFill>
            <a:srgbClr val="000000"/>
          </a:solidFill>
          <a:ln>
            <a:solidFill>
              <a:srgbClr val="0348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9C9F8298-57F5-6D8B-A38F-4456D5C74D67}"/>
              </a:ext>
            </a:extLst>
          </p:cNvPr>
          <p:cNvSpPr txBox="1"/>
          <p:nvPr/>
        </p:nvSpPr>
        <p:spPr>
          <a:xfrm>
            <a:off x="194518" y="3017461"/>
            <a:ext cx="1845440" cy="36651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48768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800"/>
              </a:spcAft>
              <a:buClr>
                <a:srgbClr val="629DD1"/>
              </a:buClr>
              <a:buSzPct val="70000"/>
              <a:defRPr/>
            </a:pPr>
            <a:r>
              <a:rPr lang="it-IT" sz="1200" b="1">
                <a:solidFill>
                  <a:schemeClr val="bg1"/>
                </a:solidFill>
                <a:latin typeface="Aptos" panose="020B0004020202020204" pitchFamily="34" charset="0"/>
              </a:rPr>
              <a:t>COS’ È UN ATTACCO PHISHING?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24EAE21-1597-BC40-9C2F-863D217BF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766" y="5100498"/>
            <a:ext cx="3593928" cy="2448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BC6D038-4FE4-2B99-1C57-ECBAB595B3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5754" y="2610397"/>
            <a:ext cx="3155014" cy="2376000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ADE843A5-3C29-283A-7AE9-216722D3614A}"/>
              </a:ext>
            </a:extLst>
          </p:cNvPr>
          <p:cNvSpPr/>
          <p:nvPr/>
        </p:nvSpPr>
        <p:spPr>
          <a:xfrm>
            <a:off x="2879756" y="4751212"/>
            <a:ext cx="3420000" cy="314714"/>
          </a:xfrm>
          <a:prstGeom prst="rect">
            <a:avLst/>
          </a:prstGeom>
          <a:solidFill>
            <a:srgbClr val="C00000">
              <a:alpha val="5000"/>
            </a:srgbClr>
          </a:solidFill>
          <a:ln w="9525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13DB7C7-71B7-0023-9320-C9CEE0FAE55B}"/>
              </a:ext>
            </a:extLst>
          </p:cNvPr>
          <p:cNvSpPr/>
          <p:nvPr/>
        </p:nvSpPr>
        <p:spPr>
          <a:xfrm>
            <a:off x="2862785" y="2551427"/>
            <a:ext cx="2509507" cy="1280804"/>
          </a:xfrm>
          <a:prstGeom prst="rect">
            <a:avLst/>
          </a:prstGeom>
          <a:solidFill>
            <a:srgbClr val="C00000">
              <a:alpha val="5000"/>
            </a:srgbClr>
          </a:solidFill>
          <a:ln w="9525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09D60A63-6464-AE60-AB16-E80C787E87B4}"/>
              </a:ext>
            </a:extLst>
          </p:cNvPr>
          <p:cNvSpPr txBox="1">
            <a:spLocks/>
          </p:cNvSpPr>
          <p:nvPr/>
        </p:nvSpPr>
        <p:spPr>
          <a:xfrm>
            <a:off x="666192" y="4544425"/>
            <a:ext cx="2376000" cy="396000"/>
          </a:xfrm>
          <a:prstGeom prst="roundRect">
            <a:avLst/>
          </a:prstGeom>
          <a:solidFill>
            <a:srgbClr val="000000"/>
          </a:solidFill>
          <a:ln>
            <a:solidFill>
              <a:srgbClr val="C00000"/>
            </a:solidFill>
          </a:ln>
        </p:spPr>
        <p:txBody>
          <a:bodyPr vert="horz" lIns="0" tIns="0" rIns="0" bIns="0" rtlCol="0" anchor="ctr">
            <a:noAutofit/>
          </a:bodyPr>
          <a:lstStyle>
            <a:defPPr>
              <a:defRPr lang="it-IT"/>
            </a:defPPr>
            <a:lvl1pPr marR="0" lvl="0" indent="0" algn="just" defTabSz="514093" fontAlgn="auto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defRPr>
            </a:lvl1pPr>
            <a:lvl2pPr marL="271463" marR="0" indent="-27146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2pPr>
            <a:lvl3pPr marL="563562" marR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3pPr>
            <a:lvl4pPr marL="800100" marR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4pPr>
            <a:lvl5pPr marL="944563" indent="-201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it-IT" sz="1100">
                <a:solidFill>
                  <a:srgbClr val="FFC000"/>
                </a:solidFill>
              </a:rPr>
              <a:t>2. </a:t>
            </a:r>
            <a:r>
              <a:rPr lang="it-IT" sz="900"/>
              <a:t>Gli allegati PDF simulano documenti amministrativi reali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F8B58040-4120-9AEE-BA66-4192D85EFB77}"/>
              </a:ext>
            </a:extLst>
          </p:cNvPr>
          <p:cNvSpPr txBox="1">
            <a:spLocks/>
          </p:cNvSpPr>
          <p:nvPr/>
        </p:nvSpPr>
        <p:spPr>
          <a:xfrm>
            <a:off x="3565415" y="5163223"/>
            <a:ext cx="2466120" cy="396000"/>
          </a:xfrm>
          <a:prstGeom prst="roundRect">
            <a:avLst/>
          </a:prstGeom>
          <a:solidFill>
            <a:srgbClr val="000000"/>
          </a:solidFill>
          <a:ln>
            <a:solidFill>
              <a:srgbClr val="C00000"/>
            </a:solidFill>
          </a:ln>
        </p:spPr>
        <p:txBody>
          <a:bodyPr vert="horz" lIns="0" tIns="0" rIns="0" bIns="0" rtlCol="0" anchor="ctr">
            <a:noAutofit/>
          </a:bodyPr>
          <a:lstStyle>
            <a:defPPr>
              <a:defRPr lang="it-IT"/>
            </a:defPPr>
            <a:lvl1pPr marR="0" lvl="0" indent="0" algn="ctr" defTabSz="514093" fontAlgn="auto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defRPr>
            </a:lvl1pPr>
            <a:lvl2pPr marL="271463" marR="0" indent="-27146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2pPr>
            <a:lvl3pPr marL="563562" marR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3pPr>
            <a:lvl4pPr marL="800100" marR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4pPr>
            <a:lvl5pPr marL="944563" indent="-201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it-IT" sz="1100">
                <a:solidFill>
                  <a:srgbClr val="FFC000"/>
                </a:solidFill>
              </a:rPr>
              <a:t>3. </a:t>
            </a:r>
            <a:r>
              <a:rPr lang="it-IT" sz="900"/>
              <a:t>Nei PDF e nell’email è presente un link malevolo</a:t>
            </a: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3B270474-5FFC-C8C5-72FE-4CE8BC036A54}"/>
              </a:ext>
            </a:extLst>
          </p:cNvPr>
          <p:cNvSpPr txBox="1">
            <a:spLocks/>
          </p:cNvSpPr>
          <p:nvPr/>
        </p:nvSpPr>
        <p:spPr>
          <a:xfrm>
            <a:off x="4253577" y="3421165"/>
            <a:ext cx="2376000" cy="839164"/>
          </a:xfrm>
          <a:prstGeom prst="roundRect">
            <a:avLst/>
          </a:prstGeom>
          <a:solidFill>
            <a:srgbClr val="000000"/>
          </a:solidFill>
          <a:ln>
            <a:solidFill>
              <a:srgbClr val="C00000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563562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80010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944563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514093">
              <a:spcBef>
                <a:spcPts val="338"/>
              </a:spcBef>
              <a:spcAft>
                <a:spcPts val="0"/>
              </a:spcAft>
              <a:defRPr/>
            </a:pPr>
            <a:r>
              <a:rPr lang="it-IT" sz="1100" b="1">
                <a:solidFill>
                  <a:srgbClr val="FFC000"/>
                </a:solidFill>
                <a:latin typeface="Aptos" panose="020B0004020202020204" pitchFamily="34" charset="0"/>
              </a:rPr>
              <a:t>1.  </a:t>
            </a:r>
            <a:r>
              <a:rPr kumimoji="0" lang="it-IT" sz="900" b="1" i="0" u="non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 messaggi vengono inviati dal mittente verso sé stesso, le reali vittime sono in CCN. Perché?</a:t>
            </a:r>
          </a:p>
          <a:p>
            <a:pPr marL="0" marR="0" lvl="0" indent="0" algn="ctr" defTabSz="514093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tabLst/>
              <a:defRPr/>
            </a:pPr>
            <a:r>
              <a:rPr lang="it-IT" sz="900">
                <a:solidFill>
                  <a:srgbClr val="FFFFFF"/>
                </a:solidFill>
                <a:latin typeface="Aptos" panose="020B0004020202020204" pitchFamily="34" charset="0"/>
              </a:rPr>
              <a:t>L’attaccante fa questo per non far vedere chi sono i veri destinatari</a:t>
            </a:r>
            <a:r>
              <a:rPr kumimoji="0" lang="it-IT" sz="900" i="0" u="non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3609EAC8-8989-4F8D-928C-B3ADAB5BB06D}"/>
              </a:ext>
            </a:extLst>
          </p:cNvPr>
          <p:cNvSpPr/>
          <p:nvPr/>
        </p:nvSpPr>
        <p:spPr>
          <a:xfrm>
            <a:off x="1889755" y="5522266"/>
            <a:ext cx="1469867" cy="496472"/>
          </a:xfrm>
          <a:prstGeom prst="rect">
            <a:avLst/>
          </a:prstGeom>
          <a:solidFill>
            <a:srgbClr val="C00000">
              <a:alpha val="5000"/>
            </a:srgbClr>
          </a:solidFill>
          <a:ln w="9525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AEF2F7A2-E5D6-BC6D-59FE-F59E54751EA6}"/>
              </a:ext>
            </a:extLst>
          </p:cNvPr>
          <p:cNvSpPr txBox="1">
            <a:spLocks/>
          </p:cNvSpPr>
          <p:nvPr/>
        </p:nvSpPr>
        <p:spPr>
          <a:xfrm>
            <a:off x="289842" y="5877318"/>
            <a:ext cx="2470827" cy="540000"/>
          </a:xfrm>
          <a:prstGeom prst="roundRect">
            <a:avLst/>
          </a:prstGeom>
          <a:solidFill>
            <a:srgbClr val="000000"/>
          </a:solidFill>
          <a:ln>
            <a:solidFill>
              <a:srgbClr val="C00000"/>
            </a:solidFill>
          </a:ln>
        </p:spPr>
        <p:txBody>
          <a:bodyPr vert="horz" lIns="0" tIns="0" rIns="0" bIns="0" rtlCol="0" anchor="ctr">
            <a:noAutofit/>
          </a:bodyPr>
          <a:lstStyle>
            <a:defPPr>
              <a:defRPr lang="it-IT"/>
            </a:defPPr>
            <a:lvl1pPr marR="0" lvl="0" indent="0" algn="ctr" defTabSz="514093" fontAlgn="auto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defRPr>
            </a:lvl1pPr>
            <a:lvl2pPr marL="271463" marR="0" indent="-27146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2pPr>
            <a:lvl3pPr marL="563562" marR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3pPr>
            <a:lvl4pPr marL="800100" marR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4pPr>
            <a:lvl5pPr marL="944563" indent="-201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it-IT" sz="1100">
                <a:solidFill>
                  <a:srgbClr val="FFC000"/>
                </a:solidFill>
              </a:rPr>
              <a:t>4. </a:t>
            </a:r>
            <a:r>
              <a:rPr lang="it-IT" sz="900"/>
              <a:t>Il link porta a una risorsa su </a:t>
            </a:r>
            <a:r>
              <a:rPr lang="it-IT" sz="900" err="1"/>
              <a:t>Figma</a:t>
            </a:r>
            <a:r>
              <a:rPr lang="it-IT" sz="900"/>
              <a:t> che riproduce logo e nome dell'Amministrazione compromessa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5926D3EF-96EC-BFA9-B1AE-3867BD59AA53}"/>
              </a:ext>
            </a:extLst>
          </p:cNvPr>
          <p:cNvSpPr/>
          <p:nvPr/>
        </p:nvSpPr>
        <p:spPr>
          <a:xfrm>
            <a:off x="2879756" y="6149543"/>
            <a:ext cx="3943173" cy="2331146"/>
          </a:xfrm>
          <a:prstGeom prst="rect">
            <a:avLst/>
          </a:prstGeom>
          <a:solidFill>
            <a:srgbClr val="C00000">
              <a:alpha val="5000"/>
            </a:srgbClr>
          </a:solidFill>
          <a:ln w="9525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BC060B67-9985-F1A5-081C-30E9376118B2}"/>
              </a:ext>
            </a:extLst>
          </p:cNvPr>
          <p:cNvSpPr txBox="1">
            <a:spLocks/>
          </p:cNvSpPr>
          <p:nvPr/>
        </p:nvSpPr>
        <p:spPr>
          <a:xfrm>
            <a:off x="4051049" y="5814474"/>
            <a:ext cx="2615874" cy="396000"/>
          </a:xfrm>
          <a:prstGeom prst="roundRect">
            <a:avLst/>
          </a:prstGeom>
          <a:solidFill>
            <a:srgbClr val="000000"/>
          </a:solidFill>
          <a:ln>
            <a:solidFill>
              <a:srgbClr val="C00000"/>
            </a:solidFill>
          </a:ln>
        </p:spPr>
        <p:txBody>
          <a:bodyPr vert="horz" lIns="0" tIns="0" rIns="0" bIns="0" rtlCol="0" anchor="ctr">
            <a:noAutofit/>
          </a:bodyPr>
          <a:lstStyle>
            <a:defPPr>
              <a:defRPr lang="it-IT"/>
            </a:defPPr>
            <a:lvl1pPr marR="0" lvl="0" indent="0" algn="ctr" defTabSz="514093" fontAlgn="auto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defRPr>
            </a:lvl1pPr>
            <a:lvl2pPr marL="271463" marR="0" indent="-27146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2pPr>
            <a:lvl3pPr marL="563562" marR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3pPr>
            <a:lvl4pPr marL="800100" marR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4pPr>
            <a:lvl5pPr marL="944563" indent="-2016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it-IT" sz="1100">
                <a:solidFill>
                  <a:srgbClr val="FFC000"/>
                </a:solidFill>
              </a:rPr>
              <a:t>5. </a:t>
            </a:r>
            <a:r>
              <a:rPr lang="it-IT" sz="900"/>
              <a:t>Da </a:t>
            </a:r>
            <a:r>
              <a:rPr lang="it-IT" sz="900" err="1"/>
              <a:t>Figma</a:t>
            </a:r>
            <a:r>
              <a:rPr lang="it-IT" sz="900"/>
              <a:t> la vittima viene reindirizzata a una pagina di login fasulla</a:t>
            </a:r>
          </a:p>
        </p:txBody>
      </p:sp>
      <p:sp>
        <p:nvSpPr>
          <p:cNvPr id="67" name="Rettangolo con angoli arrotondati 66">
            <a:extLst>
              <a:ext uri="{FF2B5EF4-FFF2-40B4-BE49-F238E27FC236}">
                <a16:creationId xmlns:a16="http://schemas.microsoft.com/office/drawing/2014/main" id="{E33EDC7B-E9B9-0962-B28F-4A0B78967CA4}"/>
              </a:ext>
            </a:extLst>
          </p:cNvPr>
          <p:cNvSpPr/>
          <p:nvPr/>
        </p:nvSpPr>
        <p:spPr>
          <a:xfrm>
            <a:off x="194517" y="8614697"/>
            <a:ext cx="6373730" cy="1198666"/>
          </a:xfrm>
          <a:prstGeom prst="roundRect">
            <a:avLst/>
          </a:prstGeom>
          <a:gradFill>
            <a:gsLst>
              <a:gs pos="100000">
                <a:schemeClr val="tx1">
                  <a:alpha val="20000"/>
                </a:schemeClr>
              </a:gs>
              <a:gs pos="0">
                <a:srgbClr val="C00000">
                  <a:alpha val="22000"/>
                </a:srgbClr>
              </a:gs>
            </a:gsLst>
            <a:lin ang="16200000" scaled="1"/>
          </a:gra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8">
            <a:extLst>
              <a:ext uri="{FF2B5EF4-FFF2-40B4-BE49-F238E27FC236}">
                <a16:creationId xmlns:a16="http://schemas.microsoft.com/office/drawing/2014/main" id="{AC2C4336-4BD7-2313-A520-969091EDB512}"/>
              </a:ext>
            </a:extLst>
          </p:cNvPr>
          <p:cNvSpPr txBox="1"/>
          <p:nvPr/>
        </p:nvSpPr>
        <p:spPr>
          <a:xfrm>
            <a:off x="521845" y="8689658"/>
            <a:ext cx="1529515" cy="36990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48768" rIns="0" bIns="0" rtlCol="0" anchor="t">
            <a:spAutoFit/>
          </a:bodyPr>
          <a:lstStyle/>
          <a:p>
            <a:pPr algn="ctr">
              <a:lnSpc>
                <a:spcPct val="85000"/>
              </a:lnSpc>
              <a:spcAft>
                <a:spcPts val="800"/>
              </a:spcAft>
              <a:buClr>
                <a:srgbClr val="629DD1"/>
              </a:buClr>
              <a:buSzPct val="70000"/>
              <a:defRPr/>
            </a:pPr>
            <a:r>
              <a:rPr lang="it-IT" sz="2400" b="1">
                <a:solidFill>
                  <a:srgbClr val="FF0000"/>
                </a:solidFill>
                <a:latin typeface="Aptos"/>
              </a:rPr>
              <a:t>OBIETTIVO</a:t>
            </a:r>
            <a:endParaRPr lang="it-IT" sz="2400" b="1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5AB863CA-4574-D6CB-BFF0-2334D455B03F}"/>
              </a:ext>
            </a:extLst>
          </p:cNvPr>
          <p:cNvSpPr txBox="1">
            <a:spLocks/>
          </p:cNvSpPr>
          <p:nvPr/>
        </p:nvSpPr>
        <p:spPr>
          <a:xfrm>
            <a:off x="2187337" y="8715975"/>
            <a:ext cx="2483447" cy="317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563562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80010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944563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093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it-IT" sz="1200" b="1" i="0" u="none" kern="1200" cap="none" spc="0" normalizeH="0" baseline="0" noProof="0">
                <a:ln>
                  <a:noFill/>
                </a:ln>
                <a:solidFill>
                  <a:srgbClr val="F1800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Furto di credenziali Microsoft 365</a:t>
            </a:r>
          </a:p>
        </p:txBody>
      </p:sp>
      <p:sp>
        <p:nvSpPr>
          <p:cNvPr id="68" name="Textplatzhalter 7">
            <a:extLst>
              <a:ext uri="{FF2B5EF4-FFF2-40B4-BE49-F238E27FC236}">
                <a16:creationId xmlns:a16="http://schemas.microsoft.com/office/drawing/2014/main" id="{27030E0E-0A2B-C60C-58A7-8190DBED428D}"/>
              </a:ext>
            </a:extLst>
          </p:cNvPr>
          <p:cNvSpPr txBox="1">
            <a:spLocks/>
          </p:cNvSpPr>
          <p:nvPr/>
        </p:nvSpPr>
        <p:spPr>
          <a:xfrm>
            <a:off x="329881" y="9016290"/>
            <a:ext cx="4707411" cy="6682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563562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80010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944563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093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L’uso di una falsa pagina Microsoft mira a colpire un asset particolarmente critico per la PA: le </a:t>
            </a:r>
            <a:r>
              <a:rPr lang="it-IT" sz="1000" b="1">
                <a:solidFill>
                  <a:srgbClr val="FFFFFF"/>
                </a:solidFill>
                <a:latin typeface="Aptos" panose="020B0004020202020204" pitchFamily="34" charset="0"/>
              </a:rPr>
              <a:t>credenziali di accesso </a:t>
            </a:r>
            <a:r>
              <a:rPr lang="it-IT" sz="1000">
                <a:solidFill>
                  <a:srgbClr val="FFFFFF"/>
                </a:solidFill>
                <a:latin typeface="Aptos" panose="020B0004020202020204" pitchFamily="34" charset="0"/>
              </a:rPr>
              <a:t>ai servizi cloud e alla posta istituzionale, che possono poi essere sfruttate per nuove compromissioni o ulteriori invii fraudolenti.</a:t>
            </a:r>
            <a:endParaRPr kumimoji="0" lang="it-IT" sz="1000" i="0" u="non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5" name="Textplatzhalter 7">
            <a:extLst>
              <a:ext uri="{FF2B5EF4-FFF2-40B4-BE49-F238E27FC236}">
                <a16:creationId xmlns:a16="http://schemas.microsoft.com/office/drawing/2014/main" id="{080CB41F-A87B-ED48-2EB4-39A11429D066}"/>
              </a:ext>
            </a:extLst>
          </p:cNvPr>
          <p:cNvSpPr txBox="1">
            <a:spLocks/>
          </p:cNvSpPr>
          <p:nvPr/>
        </p:nvSpPr>
        <p:spPr>
          <a:xfrm>
            <a:off x="5071481" y="9532561"/>
            <a:ext cx="1169287" cy="3693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271463" marR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563562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80010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944563" indent="-2016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514093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it-IT" sz="800" i="1" u="non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Fonte: Notizie CERT-AGID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0394EB13-DBBB-759A-8B44-EB1F2296D2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5313" y="6253116"/>
            <a:ext cx="3752058" cy="2124000"/>
          </a:xfrm>
          <a:prstGeom prst="rect">
            <a:avLst/>
          </a:prstGeom>
        </p:spPr>
      </p:pic>
      <p:grpSp>
        <p:nvGrpSpPr>
          <p:cNvPr id="86" name="Gruppo 85">
            <a:extLst>
              <a:ext uri="{FF2B5EF4-FFF2-40B4-BE49-F238E27FC236}">
                <a16:creationId xmlns:a16="http://schemas.microsoft.com/office/drawing/2014/main" id="{9797BB97-7CC6-1550-60C6-744BEB6CA16E}"/>
              </a:ext>
            </a:extLst>
          </p:cNvPr>
          <p:cNvGrpSpPr/>
          <p:nvPr/>
        </p:nvGrpSpPr>
        <p:grpSpPr>
          <a:xfrm>
            <a:off x="5054406" y="8215439"/>
            <a:ext cx="1797669" cy="1436753"/>
            <a:chOff x="1849971" y="6798583"/>
            <a:chExt cx="1797669" cy="1436753"/>
          </a:xfrm>
        </p:grpSpPr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1F5EABD2-7A92-EAD3-2F4A-B68C49CF3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20000"/>
            </a:blip>
            <a:stretch>
              <a:fillRect/>
            </a:stretch>
          </p:blipFill>
          <p:spPr>
            <a:xfrm>
              <a:off x="3132625" y="7211927"/>
              <a:ext cx="515015" cy="5150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DACF332B-B57B-CE55-83B5-F2191AE8D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966653" y="7114848"/>
              <a:ext cx="519227" cy="5192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B7619F7E-7E1A-A676-2BFF-ED1E6195E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20000"/>
            </a:blip>
            <a:stretch>
              <a:fillRect/>
            </a:stretch>
          </p:blipFill>
          <p:spPr>
            <a:xfrm>
              <a:off x="2238095" y="7079243"/>
              <a:ext cx="720479" cy="72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F921E313-9C89-329F-C67A-C3763CF04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85000"/>
            </a:blip>
            <a:stretch>
              <a:fillRect/>
            </a:stretch>
          </p:blipFill>
          <p:spPr>
            <a:xfrm>
              <a:off x="2748419" y="7507340"/>
              <a:ext cx="645221" cy="64522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Immagine 62">
              <a:extLst>
                <a:ext uri="{FF2B5EF4-FFF2-40B4-BE49-F238E27FC236}">
                  <a16:creationId xmlns:a16="http://schemas.microsoft.com/office/drawing/2014/main" id="{2B521C43-F56B-1ECB-9E01-C3C5D646F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70000"/>
            </a:blip>
            <a:stretch>
              <a:fillRect/>
            </a:stretch>
          </p:blipFill>
          <p:spPr>
            <a:xfrm>
              <a:off x="2940905" y="6798583"/>
              <a:ext cx="486112" cy="48611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Immagine 64">
              <a:extLst>
                <a:ext uri="{FF2B5EF4-FFF2-40B4-BE49-F238E27FC236}">
                  <a16:creationId xmlns:a16="http://schemas.microsoft.com/office/drawing/2014/main" id="{AA9E1179-5DA6-992B-EE68-CA12072B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54772" y="6858369"/>
              <a:ext cx="720479" cy="72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Immagine 77">
              <a:extLst>
                <a:ext uri="{FF2B5EF4-FFF2-40B4-BE49-F238E27FC236}">
                  <a16:creationId xmlns:a16="http://schemas.microsoft.com/office/drawing/2014/main" id="{48D8E250-3A90-F49B-E766-56AD032DD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20000"/>
            </a:blip>
            <a:stretch>
              <a:fillRect/>
            </a:stretch>
          </p:blipFill>
          <p:spPr>
            <a:xfrm>
              <a:off x="1849971" y="7720321"/>
              <a:ext cx="515015" cy="5150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Immagine 79">
              <a:extLst>
                <a:ext uri="{FF2B5EF4-FFF2-40B4-BE49-F238E27FC236}">
                  <a16:creationId xmlns:a16="http://schemas.microsoft.com/office/drawing/2014/main" id="{F8961486-5DFE-C67C-E821-43C961270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35000"/>
            </a:blip>
            <a:stretch>
              <a:fillRect/>
            </a:stretch>
          </p:blipFill>
          <p:spPr>
            <a:xfrm>
              <a:off x="2466811" y="7726658"/>
              <a:ext cx="360289" cy="36028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CA0083F9-A741-ECA4-05F6-406F858C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167857" y="7477305"/>
              <a:ext cx="527769" cy="527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4758614"/>
      </p:ext>
    </p:extLst>
  </p:cSld>
  <p:clrMapOvr>
    <a:masterClrMapping/>
  </p:clrMapOvr>
</p:sld>
</file>

<file path=ppt/theme/theme1.xml><?xml version="1.0" encoding="utf-8"?>
<a:theme xmlns:a="http://schemas.openxmlformats.org/drawingml/2006/main" name="Cyber-Futuristic AI Technology Thesis Defense">
  <a:themeElements>
    <a:clrScheme name="Office">
      <a:dk1>
        <a:srgbClr val="0F1A38"/>
      </a:dk1>
      <a:lt1>
        <a:srgbClr val="FFFFFF"/>
      </a:lt1>
      <a:dk2>
        <a:srgbClr val="2D5B8F"/>
      </a:dk2>
      <a:lt2>
        <a:srgbClr val="71CBEF"/>
      </a:lt2>
      <a:accent1>
        <a:srgbClr val="0F1A38"/>
      </a:accent1>
      <a:accent2>
        <a:srgbClr val="2D5B8F"/>
      </a:accent2>
      <a:accent3>
        <a:srgbClr val="71CBEF"/>
      </a:accent3>
      <a:accent4>
        <a:srgbClr val="888888"/>
      </a:accent4>
      <a:accent5>
        <a:srgbClr val="FFFFFF"/>
      </a:accent5>
      <a:accent6>
        <a:srgbClr val="2D5B8F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E1BC0CA90DA42A7E35CD9E0CFCD36" ma:contentTypeVersion="9" ma:contentTypeDescription="Create a new document." ma:contentTypeScope="" ma:versionID="9a580d4c40614d8eb71fc9b9bd54af0b">
  <xsd:schema xmlns:xsd="http://www.w3.org/2001/XMLSchema" xmlns:xs="http://www.w3.org/2001/XMLSchema" xmlns:p="http://schemas.microsoft.com/office/2006/metadata/properties" xmlns:ns2="acfed4e0-186a-43c2-b8fb-191e45ce7379" targetNamespace="http://schemas.microsoft.com/office/2006/metadata/properties" ma:root="true" ma:fieldsID="f1f4c0c0b460b54ddd2ddf1013abf371" ns2:_="">
    <xsd:import namespace="acfed4e0-186a-43c2-b8fb-191e45ce7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ed4e0-186a-43c2-b8fb-191e45ce7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521815-6BE8-4E3F-9672-6D85DF32B105}">
  <ds:schemaRefs>
    <ds:schemaRef ds:uri="http://purl.org/dc/elements/1.1/"/>
    <ds:schemaRef ds:uri="http://purl.org/dc/terms/"/>
    <ds:schemaRef ds:uri="http://purl.org/dc/dcmitype/"/>
    <ds:schemaRef ds:uri="acfed4e0-186a-43c2-b8fb-191e45ce7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708A2E-E47E-490D-A4F5-65A9FD1D86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83A5CF-12AE-41AD-9627-F1681889DA7F}">
  <ds:schemaRefs>
    <ds:schemaRef ds:uri="acfed4e0-186a-43c2-b8fb-191e45ce73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A4 Paper (210x297 mm)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Archivo Black</vt:lpstr>
      <vt:lpstr>Arial</vt:lpstr>
      <vt:lpstr>Bodoni 72 Book</vt:lpstr>
      <vt:lpstr>Calibri</vt:lpstr>
      <vt:lpstr>Noto Sans</vt:lpstr>
      <vt:lpstr>Cyber-Futuristic AI Technology Thesis Defense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</cp:revision>
  <dcterms:created xsi:type="dcterms:W3CDTF">2025-12-10T08:59:46Z</dcterms:created>
  <dcterms:modified xsi:type="dcterms:W3CDTF">2026-03-13T17:47:50Z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0x0101001C5E1BC0CA90DA42A7E35CD9E0CFCD36</vt:lpwstr>
  </property>
</Properties>
</file>